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9" r:id="rId2"/>
    <p:sldId id="411" r:id="rId3"/>
    <p:sldId id="280" r:id="rId4"/>
    <p:sldId id="275" r:id="rId5"/>
    <p:sldId id="390" r:id="rId6"/>
    <p:sldId id="389" r:id="rId7"/>
    <p:sldId id="258" r:id="rId8"/>
    <p:sldId id="414" r:id="rId9"/>
    <p:sldId id="259" r:id="rId10"/>
    <p:sldId id="318" r:id="rId11"/>
    <p:sldId id="364" r:id="rId12"/>
    <p:sldId id="317" r:id="rId13"/>
    <p:sldId id="260" r:id="rId14"/>
    <p:sldId id="276" r:id="rId15"/>
    <p:sldId id="319" r:id="rId16"/>
    <p:sldId id="320" r:id="rId17"/>
    <p:sldId id="321" r:id="rId18"/>
    <p:sldId id="324" r:id="rId19"/>
    <p:sldId id="328" r:id="rId20"/>
    <p:sldId id="365" r:id="rId21"/>
    <p:sldId id="326" r:id="rId22"/>
    <p:sldId id="329" r:id="rId23"/>
    <p:sldId id="327" r:id="rId24"/>
    <p:sldId id="391" r:id="rId25"/>
    <p:sldId id="393" r:id="rId26"/>
    <p:sldId id="397" r:id="rId27"/>
    <p:sldId id="400" r:id="rId28"/>
    <p:sldId id="399" r:id="rId29"/>
    <p:sldId id="398" r:id="rId30"/>
    <p:sldId id="394" r:id="rId31"/>
    <p:sldId id="415" r:id="rId32"/>
    <p:sldId id="401" r:id="rId33"/>
    <p:sldId id="402" r:id="rId34"/>
    <p:sldId id="403" r:id="rId35"/>
    <p:sldId id="404" r:id="rId36"/>
    <p:sldId id="396" r:id="rId37"/>
    <p:sldId id="395" r:id="rId38"/>
    <p:sldId id="331" r:id="rId39"/>
    <p:sldId id="330" r:id="rId40"/>
    <p:sldId id="367" r:id="rId41"/>
    <p:sldId id="368" r:id="rId42"/>
    <p:sldId id="369" r:id="rId43"/>
    <p:sldId id="370" r:id="rId44"/>
    <p:sldId id="306" r:id="rId45"/>
    <p:sldId id="332" r:id="rId46"/>
    <p:sldId id="311" r:id="rId47"/>
    <p:sldId id="336" r:id="rId48"/>
    <p:sldId id="292" r:id="rId49"/>
    <p:sldId id="293" r:id="rId50"/>
    <p:sldId id="392" r:id="rId51"/>
    <p:sldId id="295" r:id="rId52"/>
    <p:sldId id="304" r:id="rId53"/>
    <p:sldId id="412" r:id="rId54"/>
    <p:sldId id="372" r:id="rId55"/>
    <p:sldId id="335" r:id="rId56"/>
    <p:sldId id="360" r:id="rId57"/>
    <p:sldId id="349" r:id="rId58"/>
    <p:sldId id="348" r:id="rId59"/>
    <p:sldId id="405" r:id="rId60"/>
    <p:sldId id="340" r:id="rId61"/>
    <p:sldId id="350" r:id="rId62"/>
    <p:sldId id="357" r:id="rId63"/>
    <p:sldId id="356" r:id="rId64"/>
    <p:sldId id="341" r:id="rId65"/>
    <p:sldId id="407" r:id="rId66"/>
    <p:sldId id="408" r:id="rId67"/>
    <p:sldId id="406" r:id="rId68"/>
    <p:sldId id="358" r:id="rId69"/>
    <p:sldId id="338" r:id="rId70"/>
    <p:sldId id="362" r:id="rId71"/>
    <p:sldId id="363" r:id="rId72"/>
    <p:sldId id="371" r:id="rId73"/>
    <p:sldId id="413" r:id="rId74"/>
    <p:sldId id="373" r:id="rId75"/>
    <p:sldId id="374" r:id="rId76"/>
    <p:sldId id="375" r:id="rId77"/>
    <p:sldId id="302" r:id="rId78"/>
    <p:sldId id="257" r:id="rId79"/>
    <p:sldId id="376" r:id="rId80"/>
    <p:sldId id="303" r:id="rId81"/>
    <p:sldId id="262" r:id="rId82"/>
    <p:sldId id="263" r:id="rId83"/>
    <p:sldId id="279" r:id="rId84"/>
    <p:sldId id="265" r:id="rId85"/>
    <p:sldId id="266" r:id="rId86"/>
    <p:sldId id="269" r:id="rId87"/>
    <p:sldId id="381" r:id="rId88"/>
    <p:sldId id="382" r:id="rId89"/>
    <p:sldId id="383" r:id="rId90"/>
    <p:sldId id="384" r:id="rId91"/>
    <p:sldId id="385" r:id="rId92"/>
    <p:sldId id="307" r:id="rId93"/>
    <p:sldId id="284" r:id="rId94"/>
    <p:sldId id="287" r:id="rId95"/>
    <p:sldId id="285" r:id="rId96"/>
    <p:sldId id="288" r:id="rId97"/>
    <p:sldId id="289" r:id="rId98"/>
    <p:sldId id="310" r:id="rId99"/>
    <p:sldId id="314" r:id="rId100"/>
    <p:sldId id="315" r:id="rId101"/>
    <p:sldId id="409" r:id="rId102"/>
    <p:sldId id="410" r:id="rId103"/>
    <p:sldId id="386" r:id="rId104"/>
    <p:sldId id="387" r:id="rId105"/>
    <p:sldId id="312" r:id="rId106"/>
    <p:sldId id="316" r:id="rId107"/>
    <p:sldId id="388" r:id="rId108"/>
    <p:sldId id="359" r:id="rId109"/>
    <p:sldId id="298" r:id="rId1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34" autoAdjust="0"/>
    <p:restoredTop sz="94660"/>
  </p:normalViewPr>
  <p:slideViewPr>
    <p:cSldViewPr>
      <p:cViewPr varScale="1">
        <p:scale>
          <a:sx n="108" d="100"/>
          <a:sy n="108" d="100"/>
        </p:scale>
        <p:origin x="1758"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3/7/2019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3/7/2019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3/7/2019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3/7/2019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hyperlink" Target="mailto::%20re@collinsco.com.au"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hyperlink" Target="mailto:partner@collinsco.com.au" TargetMode="External"/><Relationship Id="rId5" Type="http://schemas.openxmlformats.org/officeDocument/2006/relationships/hyperlink" Target="http://www.collinsco.com.au/not-for-profit" TargetMode="External"/><Relationship Id="rId4" Type="http://schemas.openxmlformats.org/officeDocument/2006/relationships/hyperlink" Target="http://www.collinsco.com.au/"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www.aasb.gov.au/admin/file/content105/c9/IFRS15_IE_5-14.pdf" TargetMode="External"/><Relationship Id="rId2" Type="http://schemas.openxmlformats.org/officeDocument/2006/relationships/hyperlink" Target="http://www.aasb.gov.au/admin/file/content105/c9/AASB15_12-14_COMPoct15_01-18.pdf"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aasb.gov.au/admin/file/content105/c9/AASB1058_12-16.pdf" TargetMode="Externa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br>
              <a:rPr lang="en-AU" sz="5400" b="1" dirty="0">
                <a:solidFill>
                  <a:schemeClr val="accent1"/>
                </a:solidFill>
              </a:rPr>
            </a:br>
            <a:br>
              <a:rPr lang="en-AU" sz="5400" b="1" dirty="0">
                <a:solidFill>
                  <a:schemeClr val="accent1"/>
                </a:solidFill>
              </a:rPr>
            </a:br>
            <a:br>
              <a:rPr lang="en-AU" sz="5400" b="1" dirty="0">
                <a:solidFill>
                  <a:schemeClr val="accent1"/>
                </a:solidFill>
              </a:rPr>
            </a:br>
            <a:br>
              <a:rPr lang="en-AU" sz="5400" b="1" dirty="0">
                <a:solidFill>
                  <a:schemeClr val="accent1"/>
                </a:solidFill>
              </a:rPr>
            </a:br>
            <a:br>
              <a:rPr lang="en-AU" sz="5400" b="1" dirty="0">
                <a:solidFill>
                  <a:schemeClr val="accent1"/>
                </a:solidFill>
              </a:rPr>
            </a:br>
            <a:br>
              <a:rPr lang="en-AU" sz="5400" b="1" dirty="0">
                <a:solidFill>
                  <a:schemeClr val="accent1"/>
                </a:solidFill>
              </a:rPr>
            </a:br>
            <a:br>
              <a:rPr lang="en-AU" sz="2800" b="1" dirty="0">
                <a:solidFill>
                  <a:schemeClr val="accent1"/>
                </a:solidFill>
              </a:rPr>
            </a:br>
            <a:br>
              <a:rPr lang="en-AU" sz="2800" b="1" dirty="0">
                <a:solidFill>
                  <a:schemeClr val="accent1"/>
                </a:solidFill>
              </a:rPr>
            </a:br>
            <a:br>
              <a:rPr lang="en-AU" sz="2800" b="1" dirty="0">
                <a:solidFill>
                  <a:schemeClr val="accent1"/>
                </a:solidFill>
              </a:rPr>
            </a:br>
            <a:r>
              <a:rPr lang="en-AU" sz="2800" b="1" dirty="0">
                <a:solidFill>
                  <a:schemeClr val="accent1"/>
                </a:solidFill>
              </a:rPr>
              <a:t>AASB 15, AASB 16 &amp; AASB 1058</a:t>
            </a:r>
            <a:br>
              <a:rPr lang="en-AU" sz="2800" b="1" dirty="0">
                <a:solidFill>
                  <a:schemeClr val="accent1"/>
                </a:solidFill>
              </a:rPr>
            </a:br>
            <a:br>
              <a:rPr lang="en-AU" sz="2800" b="1" dirty="0">
                <a:solidFill>
                  <a:schemeClr val="accent1"/>
                </a:solidFill>
              </a:rPr>
            </a:br>
            <a:r>
              <a:rPr lang="en-AU" sz="3200" b="1" dirty="0">
                <a:solidFill>
                  <a:schemeClr val="accent1"/>
                </a:solidFill>
              </a:rPr>
              <a:t>Practical workshop</a:t>
            </a:r>
            <a:br>
              <a:rPr lang="en-AU" sz="3200" b="1" dirty="0">
                <a:solidFill>
                  <a:schemeClr val="accent1"/>
                </a:solidFill>
              </a:rPr>
            </a:br>
            <a:br>
              <a:rPr lang="en-AU" sz="3200" b="1" dirty="0">
                <a:solidFill>
                  <a:schemeClr val="accent1"/>
                </a:solidFill>
              </a:rPr>
            </a:br>
            <a:r>
              <a:rPr lang="en-AU" sz="3200" b="1" dirty="0">
                <a:solidFill>
                  <a:schemeClr val="accent1"/>
                </a:solidFill>
              </a:rPr>
              <a:t>How to get your NFP organisation ready for the new Accounting Standards</a:t>
            </a:r>
            <a:br>
              <a:rPr lang="en-AU" sz="3200" b="1" dirty="0">
                <a:solidFill>
                  <a:schemeClr val="accent1"/>
                </a:solidFill>
              </a:rPr>
            </a:br>
            <a:br>
              <a:rPr lang="en-AU" sz="3200" b="1" dirty="0">
                <a:solidFill>
                  <a:schemeClr val="accent1"/>
                </a:solidFill>
              </a:rPr>
            </a:br>
            <a:r>
              <a:rPr lang="en-AU" sz="2400" b="1" dirty="0">
                <a:solidFill>
                  <a:schemeClr val="accent1"/>
                </a:solidFill>
              </a:rPr>
              <a:t>NFP Conference - 14 March 2019</a:t>
            </a:r>
            <a:br>
              <a:rPr lang="en-AU" sz="3200" b="1" dirty="0">
                <a:solidFill>
                  <a:schemeClr val="accent1"/>
                </a:solidFill>
              </a:rPr>
            </a:br>
            <a:r>
              <a:rPr lang="en-AU" sz="2800" b="1" dirty="0">
                <a:solidFill>
                  <a:schemeClr val="accent1"/>
                </a:solidFill>
              </a:rPr>
              <a:t> </a:t>
            </a:r>
          </a:p>
        </p:txBody>
      </p:sp>
      <p:pic>
        <p:nvPicPr>
          <p:cNvPr id="3" name="Picture 2"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22042" y="152401"/>
            <a:ext cx="3299917" cy="137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23612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Step 1 (Cont.)</a:t>
            </a:r>
          </a:p>
        </p:txBody>
      </p:sp>
      <p:sp>
        <p:nvSpPr>
          <p:cNvPr id="3" name="Content Placeholder 2"/>
          <p:cNvSpPr>
            <a:spLocks noGrp="1"/>
          </p:cNvSpPr>
          <p:nvPr>
            <p:ph idx="1"/>
          </p:nvPr>
        </p:nvSpPr>
        <p:spPr/>
        <p:txBody>
          <a:bodyPr>
            <a:normAutofit/>
          </a:bodyPr>
          <a:lstStyle/>
          <a:p>
            <a:pPr marL="0" indent="0" algn="just">
              <a:buNone/>
            </a:pPr>
            <a:r>
              <a:rPr lang="en-AU" sz="1800" dirty="0"/>
              <a:t>A contract is an agreement between parties that creates enforceable rights and obligations, </a:t>
            </a:r>
            <a:r>
              <a:rPr lang="en-AU" sz="1800" b="1" dirty="0"/>
              <a:t>enforceability depends solely on the customer’s capacity to enforce its rights</a:t>
            </a:r>
            <a:r>
              <a:rPr lang="en-AU" sz="1800" dirty="0"/>
              <a:t>.</a:t>
            </a:r>
          </a:p>
          <a:p>
            <a:pPr marL="0" indent="0" algn="just">
              <a:buNone/>
            </a:pPr>
            <a:endParaRPr lang="en-AU" sz="1800" dirty="0"/>
          </a:p>
          <a:p>
            <a:pPr marL="0" indent="0" algn="just">
              <a:buNone/>
            </a:pPr>
            <a:r>
              <a:rPr lang="en-AU" sz="1800" dirty="0"/>
              <a:t>Some common examples of terms that would result in enforceable agreements are:</a:t>
            </a:r>
          </a:p>
          <a:p>
            <a:pPr algn="just"/>
            <a:endParaRPr lang="en-AU" sz="1800" dirty="0"/>
          </a:p>
          <a:p>
            <a:pPr algn="just"/>
            <a:r>
              <a:rPr lang="en-AU" sz="1800" dirty="0"/>
              <a:t>a refund in cash or kind is required when the agreed specific performance has not occurred;</a:t>
            </a:r>
          </a:p>
          <a:p>
            <a:pPr algn="just"/>
            <a:endParaRPr lang="en-AU" sz="1800" dirty="0"/>
          </a:p>
          <a:p>
            <a:pPr algn="just"/>
            <a:r>
              <a:rPr lang="en-AU" sz="1800" dirty="0"/>
              <a:t>the customer, or another party acting on its behalf, has a right to enforce specific performance or claim damages; or</a:t>
            </a:r>
          </a:p>
          <a:p>
            <a:pPr algn="just"/>
            <a:endParaRPr lang="en-AU" sz="1800" dirty="0"/>
          </a:p>
          <a:p>
            <a:pPr algn="just"/>
            <a:r>
              <a:rPr lang="en-AU" sz="1800" dirty="0"/>
              <a:t>the customer has the right to take a financial interest in assets purchased or constructed by the entity with resources provided under the agreement.</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539118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Accounting for Leases</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2000" b="1" dirty="0"/>
              <a:t>Lease Term – Considerations </a:t>
            </a:r>
          </a:p>
          <a:p>
            <a:pPr marL="0" indent="0" algn="just">
              <a:buNone/>
            </a:pPr>
            <a:endParaRPr lang="en-AU" sz="1900" b="1" dirty="0"/>
          </a:p>
          <a:p>
            <a:pPr marL="0" indent="0" algn="just">
              <a:buNone/>
            </a:pPr>
            <a:r>
              <a:rPr lang="en-AU" sz="1900" b="1" dirty="0"/>
              <a:t>Reassessment of extension and termination options</a:t>
            </a:r>
          </a:p>
          <a:p>
            <a:pPr marL="0" indent="0" algn="just">
              <a:buNone/>
            </a:pPr>
            <a:r>
              <a:rPr lang="en-AU" sz="1900" dirty="0"/>
              <a:t>A lessee should reassess whether it is reasonably certain to exercise an extension option, or not to exercise a termination option, upon the occurrence of either a significant event or a significant change in circumstances that:</a:t>
            </a:r>
          </a:p>
          <a:p>
            <a:pPr marL="0" indent="0" algn="just">
              <a:buNone/>
            </a:pPr>
            <a:endParaRPr lang="en-AU" sz="1900" dirty="0"/>
          </a:p>
          <a:p>
            <a:pPr algn="just"/>
            <a:r>
              <a:rPr lang="en-AU" sz="1900" dirty="0"/>
              <a:t>is within the control of the lessee; and</a:t>
            </a:r>
          </a:p>
          <a:p>
            <a:pPr algn="just"/>
            <a:endParaRPr lang="en-AU" sz="1900" dirty="0"/>
          </a:p>
          <a:p>
            <a:pPr algn="just"/>
            <a:r>
              <a:rPr lang="en-AU" sz="1900" dirty="0"/>
              <a:t>affects whether the lessee is reasonably certain to exercise an option not previously included in its determination of the lease term, or not to exercise an option previously included in its determination of the lease term.</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809029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Implementation Issues</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2000" b="1" dirty="0"/>
              <a:t>What is the key issues for NFPs with implementing AASB 16?</a:t>
            </a:r>
          </a:p>
          <a:p>
            <a:pPr marL="0" indent="0" algn="just">
              <a:buNone/>
            </a:pPr>
            <a:endParaRPr lang="en-AU" sz="1000" dirty="0"/>
          </a:p>
          <a:p>
            <a:pPr algn="just">
              <a:buFont typeface="+mj-lt"/>
              <a:buAutoNum type="arabicPeriod"/>
            </a:pPr>
            <a:r>
              <a:rPr lang="en-AU" sz="1800" dirty="0"/>
              <a:t>Identifying all your leases and collecting the lease contracts</a:t>
            </a:r>
          </a:p>
          <a:p>
            <a:pPr algn="just">
              <a:buFont typeface="+mj-lt"/>
              <a:buAutoNum type="arabicPeriod"/>
            </a:pPr>
            <a:endParaRPr lang="en-AU" sz="1800" dirty="0"/>
          </a:p>
          <a:p>
            <a:pPr algn="just">
              <a:buFont typeface="+mj-lt"/>
              <a:buAutoNum type="arabicPeriod"/>
            </a:pPr>
            <a:r>
              <a:rPr lang="en-AU" sz="1800" dirty="0"/>
              <a:t>Some leases may contain various components, such as IT contracts – equipment and service charge components.</a:t>
            </a:r>
          </a:p>
          <a:p>
            <a:pPr algn="just">
              <a:buFont typeface="+mj-lt"/>
              <a:buAutoNum type="arabicPeriod"/>
            </a:pPr>
            <a:endParaRPr lang="en-AU" sz="1800" dirty="0"/>
          </a:p>
          <a:p>
            <a:pPr algn="just">
              <a:buFont typeface="+mj-lt"/>
              <a:buAutoNum type="arabicPeriod"/>
            </a:pPr>
            <a:r>
              <a:rPr lang="en-AU" sz="1800" dirty="0"/>
              <a:t>For each lease contract, which is not short term leases or low value leases, you must:</a:t>
            </a:r>
          </a:p>
          <a:p>
            <a:pPr marL="400050" lvl="1" indent="0" algn="just">
              <a:buNone/>
            </a:pPr>
            <a:endParaRPr lang="en-AU" sz="1800" dirty="0"/>
          </a:p>
          <a:p>
            <a:pPr marL="628650" lvl="1" indent="-228600" algn="just">
              <a:buFont typeface="+mj-lt"/>
              <a:buAutoNum type="alphaLcPeriod"/>
            </a:pPr>
            <a:r>
              <a:rPr lang="en-AU" sz="1600" dirty="0"/>
              <a:t>Estimate the lease term;</a:t>
            </a:r>
          </a:p>
          <a:p>
            <a:pPr marL="628650" lvl="1" indent="-228600" algn="just">
              <a:buFont typeface="+mj-lt"/>
              <a:buAutoNum type="alphaLcPeriod"/>
            </a:pPr>
            <a:r>
              <a:rPr lang="en-AU" sz="1600" dirty="0"/>
              <a:t>Calculate the lease liability by discounting the lease payments at the interest rate implicit in the lease; </a:t>
            </a:r>
          </a:p>
          <a:p>
            <a:pPr marL="628650" lvl="1" indent="-228600" algn="just">
              <a:buFont typeface="+mj-lt"/>
              <a:buAutoNum type="alphaLcPeriod"/>
            </a:pPr>
            <a:r>
              <a:rPr lang="en-AU" sz="1600" dirty="0"/>
              <a:t>Recognise a right-of-use asset.</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710752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Implementation Issues</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2000" b="1" dirty="0"/>
              <a:t>What is the key issues for NFPs with implementing AASB 16?</a:t>
            </a:r>
          </a:p>
          <a:p>
            <a:pPr marL="0" indent="0" algn="just">
              <a:buNone/>
            </a:pPr>
            <a:endParaRPr lang="en-AU" sz="1000" dirty="0"/>
          </a:p>
          <a:p>
            <a:pPr marL="0" indent="0" algn="just">
              <a:buNone/>
            </a:pPr>
            <a:r>
              <a:rPr lang="en-AU" sz="1600" dirty="0"/>
              <a:t>4.    </a:t>
            </a:r>
            <a:r>
              <a:rPr lang="en-AU" sz="1800" dirty="0"/>
              <a:t>Require a large number of estimates to be made, including: </a:t>
            </a:r>
          </a:p>
          <a:p>
            <a:pPr marL="400050" lvl="1" indent="0" algn="just">
              <a:buNone/>
            </a:pPr>
            <a:endParaRPr lang="en-AU" sz="1800" dirty="0"/>
          </a:p>
          <a:p>
            <a:pPr marL="628650" lvl="1" indent="-228600" algn="just">
              <a:buFont typeface="+mj-lt"/>
              <a:buAutoNum type="alphaLcPeriod"/>
            </a:pPr>
            <a:r>
              <a:rPr lang="en-AU" sz="1600" dirty="0"/>
              <a:t>the stand-alone selling prices of lease and non-lease components; </a:t>
            </a:r>
          </a:p>
          <a:p>
            <a:pPr marL="628650" lvl="1" indent="-228600" algn="just">
              <a:buFont typeface="+mj-lt"/>
              <a:buAutoNum type="alphaLcPeriod"/>
            </a:pPr>
            <a:r>
              <a:rPr lang="en-AU" sz="1600" dirty="0"/>
              <a:t>the treatment of rent free periods;</a:t>
            </a:r>
          </a:p>
          <a:p>
            <a:pPr marL="628650" lvl="1" indent="-228600" algn="just">
              <a:buFont typeface="+mj-lt"/>
              <a:buAutoNum type="alphaLcPeriod"/>
            </a:pPr>
            <a:r>
              <a:rPr lang="en-AU" sz="1600" dirty="0"/>
              <a:t>the length of the lease term where the lessee has either an extension or termination option;</a:t>
            </a:r>
          </a:p>
          <a:p>
            <a:pPr marL="628650" lvl="1" indent="-228600" algn="just">
              <a:buFont typeface="+mj-lt"/>
              <a:buAutoNum type="alphaLcPeriod"/>
            </a:pPr>
            <a:r>
              <a:rPr lang="en-AU" sz="1600" dirty="0"/>
              <a:t> the interest rate implicit in the lease; and</a:t>
            </a:r>
          </a:p>
          <a:p>
            <a:pPr marL="628650" lvl="1" indent="-228600" algn="just">
              <a:buFont typeface="+mj-lt"/>
              <a:buAutoNum type="alphaLcPeriod"/>
            </a:pPr>
            <a:r>
              <a:rPr lang="en-AU" sz="1600" dirty="0"/>
              <a:t>and amounts payable under residual value guarantees</a:t>
            </a:r>
          </a:p>
          <a:p>
            <a:pPr algn="just">
              <a:buFont typeface="+mj-lt"/>
              <a:buAutoNum type="arabicPeriod"/>
            </a:pPr>
            <a:endParaRPr lang="en-AU" sz="1800" dirty="0"/>
          </a:p>
          <a:p>
            <a:pPr marL="0" indent="0" algn="just">
              <a:buNone/>
            </a:pPr>
            <a:r>
              <a:rPr lang="en-AU" sz="1800" dirty="0"/>
              <a:t>5.    Incomplete information available for leases. </a:t>
            </a:r>
          </a:p>
          <a:p>
            <a:pPr algn="just">
              <a:buFont typeface="+mj-lt"/>
              <a:buAutoNum type="arabicPeriod"/>
            </a:pPr>
            <a:endParaRPr lang="en-AU" sz="1800" dirty="0"/>
          </a:p>
          <a:p>
            <a:pPr marL="0" indent="0" algn="just">
              <a:buNone/>
            </a:pPr>
            <a:r>
              <a:rPr lang="en-AU" sz="1800" dirty="0"/>
              <a:t>6.    Which transition method should you choose?</a:t>
            </a:r>
          </a:p>
          <a:p>
            <a:pPr marL="0" indent="0" algn="just">
              <a:buNone/>
            </a:pPr>
            <a:endParaRPr lang="en-AU" sz="18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938925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4000" b="1" dirty="0">
                <a:solidFill>
                  <a:schemeClr val="accent1"/>
                </a:solidFill>
              </a:rPr>
              <a:t>AASB 16: TRANSITION METHODS</a:t>
            </a:r>
          </a:p>
        </p:txBody>
      </p:sp>
      <p:sp>
        <p:nvSpPr>
          <p:cNvPr id="3" name="Content Placeholder 2"/>
          <p:cNvSpPr>
            <a:spLocks noGrp="1"/>
          </p:cNvSpPr>
          <p:nvPr>
            <p:ph idx="1"/>
          </p:nvPr>
        </p:nvSpPr>
        <p:spPr/>
        <p:txBody>
          <a:bodyPr>
            <a:noAutofit/>
          </a:bodyPr>
          <a:lstStyle/>
          <a:p>
            <a:pPr marL="0" indent="0" algn="just">
              <a:buNone/>
            </a:pPr>
            <a:r>
              <a:rPr lang="en-AU" sz="2000" dirty="0"/>
              <a:t>Transition for lessees – choice between: </a:t>
            </a:r>
          </a:p>
          <a:p>
            <a:pPr marL="0" indent="0" algn="just">
              <a:buNone/>
            </a:pPr>
            <a:endParaRPr lang="en-AU" sz="2000" dirty="0"/>
          </a:p>
          <a:p>
            <a:pPr marL="0" indent="0" algn="just">
              <a:buNone/>
            </a:pPr>
            <a:r>
              <a:rPr lang="en-AU" sz="2000" b="1" dirty="0"/>
              <a:t>1. Full Retrospective Approach</a:t>
            </a:r>
          </a:p>
          <a:p>
            <a:pPr marL="0" indent="0" algn="just">
              <a:buNone/>
            </a:pPr>
            <a:endParaRPr lang="en-AU" sz="1600" dirty="0"/>
          </a:p>
          <a:p>
            <a:pPr marL="0" indent="0" algn="just">
              <a:buNone/>
            </a:pPr>
            <a:r>
              <a:rPr lang="en-AU" sz="1600" dirty="0"/>
              <a:t>If a lessee chooses To apply AASB 16 retrospectively, it is required to apply the requirements of that Standard in full to all of its leases. This means that it is required to:</a:t>
            </a:r>
          </a:p>
          <a:p>
            <a:pPr marL="400050" lvl="1" indent="0" algn="just">
              <a:buNone/>
            </a:pPr>
            <a:endParaRPr lang="en-AU" sz="1600" dirty="0"/>
          </a:p>
          <a:p>
            <a:pPr algn="just"/>
            <a:r>
              <a:rPr lang="en-AU" sz="1600" dirty="0"/>
              <a:t>prepare its financial statements as if AASB 16 had always been applied;</a:t>
            </a:r>
          </a:p>
          <a:p>
            <a:pPr algn="just"/>
            <a:endParaRPr lang="en-AU" sz="1600" dirty="0"/>
          </a:p>
          <a:p>
            <a:pPr algn="just"/>
            <a:r>
              <a:rPr lang="en-AU" sz="1600" dirty="0"/>
              <a:t>restate comparative information for all periods presented, potentially requiring a third statement of financial position; and</a:t>
            </a:r>
          </a:p>
          <a:p>
            <a:pPr algn="just"/>
            <a:endParaRPr lang="en-AU" sz="1600" dirty="0"/>
          </a:p>
          <a:p>
            <a:pPr algn="just"/>
            <a:r>
              <a:rPr lang="en-AU" sz="1600" dirty="0"/>
              <a:t>disclose the effect of applying AASB 16 on a line-by-line basis.</a:t>
            </a:r>
          </a:p>
          <a:p>
            <a:pPr marL="400050" lvl="1" indent="0" algn="just">
              <a:buNone/>
            </a:pPr>
            <a:endParaRPr lang="en-AU" sz="1600" dirty="0"/>
          </a:p>
          <a:p>
            <a:pPr marL="0" indent="0" algn="just">
              <a:buNone/>
            </a:pPr>
            <a:endParaRPr lang="en-AU" sz="2000" dirty="0"/>
          </a:p>
          <a:p>
            <a:pPr marL="400050" lvl="1" indent="0" algn="just">
              <a:buNone/>
            </a:pPr>
            <a:endParaRPr lang="en-AU" sz="1600" dirty="0"/>
          </a:p>
          <a:p>
            <a:pPr marL="0" indent="0" algn="just">
              <a:buNone/>
            </a:pPr>
            <a:endParaRPr lang="en-AU" sz="20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835882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4000" b="1" dirty="0">
                <a:solidFill>
                  <a:schemeClr val="accent1"/>
                </a:solidFill>
              </a:rPr>
              <a:t>AASB 16: TRANSITION METHODS </a:t>
            </a:r>
          </a:p>
        </p:txBody>
      </p:sp>
      <p:sp>
        <p:nvSpPr>
          <p:cNvPr id="3" name="Content Placeholder 2"/>
          <p:cNvSpPr>
            <a:spLocks noGrp="1"/>
          </p:cNvSpPr>
          <p:nvPr>
            <p:ph idx="1"/>
          </p:nvPr>
        </p:nvSpPr>
        <p:spPr/>
        <p:txBody>
          <a:bodyPr>
            <a:noAutofit/>
          </a:bodyPr>
          <a:lstStyle/>
          <a:p>
            <a:pPr marL="0" indent="0" algn="just">
              <a:buNone/>
            </a:pPr>
            <a:r>
              <a:rPr lang="en-AU" sz="2000" b="1" dirty="0"/>
              <a:t>2. Cumulative Catch-up Approach</a:t>
            </a:r>
          </a:p>
          <a:p>
            <a:pPr marL="0" indent="0" algn="just">
              <a:buNone/>
            </a:pPr>
            <a:r>
              <a:rPr lang="en-AU" sz="1400" dirty="0"/>
              <a:t>If a lessee opts to use the cumulative catch-up approach:</a:t>
            </a:r>
          </a:p>
          <a:p>
            <a:pPr marL="0" indent="0" algn="just">
              <a:buNone/>
            </a:pPr>
            <a:endParaRPr lang="en-AU" sz="1400" dirty="0"/>
          </a:p>
          <a:p>
            <a:pPr algn="just"/>
            <a:r>
              <a:rPr lang="en-AU" sz="1400" dirty="0"/>
              <a:t>it recognises the cumulative effect of initial application at the date of initial application (i.e. if an entity applies AASB 16 for the first time in an accounting period beginning 1 January 2019, it recognises the cumulative effect of application by adjusting balances at 1 January 2019 or 1 July 2019);</a:t>
            </a:r>
          </a:p>
          <a:p>
            <a:pPr algn="just"/>
            <a:endParaRPr lang="en-AU" sz="1400" dirty="0"/>
          </a:p>
          <a:p>
            <a:pPr algn="just"/>
            <a:r>
              <a:rPr lang="en-AU" sz="1400" dirty="0"/>
              <a:t>it does not restate comparative information – if there is a difference between the assets and liabilities introduced, an adjustment is made to opening retained earnings;</a:t>
            </a:r>
          </a:p>
          <a:p>
            <a:pPr algn="just"/>
            <a:endParaRPr lang="en-AU" sz="1400" dirty="0"/>
          </a:p>
          <a:p>
            <a:pPr algn="just"/>
            <a:r>
              <a:rPr lang="en-AU" sz="1400" dirty="0"/>
              <a:t>it carries forward amounts previously recognised in respect of leases classified as finance leases;</a:t>
            </a:r>
          </a:p>
          <a:p>
            <a:pPr algn="just"/>
            <a:endParaRPr lang="en-AU" sz="1400" dirty="0"/>
          </a:p>
          <a:p>
            <a:pPr algn="just"/>
            <a:r>
              <a:rPr lang="en-AU" sz="1400" dirty="0"/>
              <a:t>it is permitted to apply a number of additional transition reliefs and practical expedients for leases previously classified as operating leases; and</a:t>
            </a:r>
          </a:p>
          <a:p>
            <a:pPr algn="just"/>
            <a:endParaRPr lang="en-AU" sz="1400" dirty="0"/>
          </a:p>
          <a:p>
            <a:pPr algn="just"/>
            <a:r>
              <a:rPr lang="en-AU" sz="1400" dirty="0"/>
              <a:t>it is required to disclose the effect of applying the cumulative catch-up approach.</a:t>
            </a:r>
          </a:p>
          <a:p>
            <a:pPr marL="0" indent="0" algn="just">
              <a:buNone/>
            </a:pPr>
            <a:endParaRPr lang="en-AU" sz="2000" dirty="0"/>
          </a:p>
          <a:p>
            <a:pPr marL="0" indent="0" algn="just">
              <a:buNone/>
            </a:pPr>
            <a:endParaRPr lang="en-AU" sz="20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113346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Key Considerations</a:t>
            </a:r>
          </a:p>
        </p:txBody>
      </p:sp>
      <p:sp>
        <p:nvSpPr>
          <p:cNvPr id="3" name="Content Placeholder 2"/>
          <p:cNvSpPr>
            <a:spLocks noGrp="1"/>
          </p:cNvSpPr>
          <p:nvPr>
            <p:ph idx="1"/>
          </p:nvPr>
        </p:nvSpPr>
        <p:spPr/>
        <p:txBody>
          <a:bodyPr>
            <a:normAutofit/>
          </a:bodyPr>
          <a:lstStyle/>
          <a:p>
            <a:pPr marL="0" indent="0" algn="just">
              <a:buNone/>
            </a:pPr>
            <a:r>
              <a:rPr lang="en-AU" sz="1600" b="1" dirty="0"/>
              <a:t>Key Considerations for Management &amp; the Board to Assess Your Entity’s AASB 16 Readiness</a:t>
            </a:r>
          </a:p>
          <a:p>
            <a:pPr marL="0" indent="0" algn="just">
              <a:buNone/>
            </a:pPr>
            <a:endParaRPr lang="en-AU" sz="1600" dirty="0"/>
          </a:p>
          <a:p>
            <a:pPr algn="just">
              <a:buFont typeface="+mj-lt"/>
              <a:buAutoNum type="arabicPeriod"/>
            </a:pPr>
            <a:r>
              <a:rPr lang="en-AU" sz="1600" dirty="0"/>
              <a:t>Assess which of the entity’s contracts are, or contain, leases.</a:t>
            </a:r>
          </a:p>
          <a:p>
            <a:pPr algn="just">
              <a:buFont typeface="+mj-lt"/>
              <a:buAutoNum type="arabicPeriod"/>
            </a:pPr>
            <a:endParaRPr lang="en-AU" sz="1600" dirty="0"/>
          </a:p>
          <a:p>
            <a:pPr algn="just">
              <a:buFont typeface="+mj-lt"/>
              <a:buAutoNum type="arabicPeriod"/>
            </a:pPr>
            <a:r>
              <a:rPr lang="en-AU" sz="1600" dirty="0"/>
              <a:t>Will the entity’s accounting systems and processes capturing all of the required information.</a:t>
            </a:r>
          </a:p>
          <a:p>
            <a:pPr algn="just">
              <a:buFont typeface="+mj-lt"/>
              <a:buAutoNum type="arabicPeriod"/>
            </a:pPr>
            <a:endParaRPr lang="en-AU" sz="1600" dirty="0"/>
          </a:p>
          <a:p>
            <a:pPr algn="just">
              <a:buFont typeface="+mj-lt"/>
              <a:buAutoNum type="arabicPeriod"/>
            </a:pPr>
            <a:r>
              <a:rPr lang="en-AU" sz="1600" dirty="0"/>
              <a:t>Will the entity’s accounting systems and processes be capable of monitoring leases and keeping track of the required ongoing assessments.</a:t>
            </a:r>
          </a:p>
          <a:p>
            <a:pPr algn="just">
              <a:buFont typeface="+mj-lt"/>
              <a:buAutoNum type="arabicPeriod"/>
            </a:pPr>
            <a:endParaRPr lang="en-AU" sz="1600" dirty="0"/>
          </a:p>
          <a:p>
            <a:pPr algn="just">
              <a:buFont typeface="+mj-lt"/>
              <a:buAutoNum type="arabicPeriod"/>
            </a:pPr>
            <a:r>
              <a:rPr lang="en-AU" sz="1600" dirty="0"/>
              <a:t>Assess the potential use of AASB 16’s recognition exemptions and methods.</a:t>
            </a:r>
          </a:p>
          <a:p>
            <a:pPr algn="just">
              <a:buFont typeface="+mj-lt"/>
              <a:buAutoNum type="arabicPeriod"/>
            </a:pPr>
            <a:endParaRPr lang="en-AU" sz="1600" dirty="0"/>
          </a:p>
          <a:p>
            <a:pPr algn="just">
              <a:buFont typeface="+mj-lt"/>
              <a:buAutoNum type="arabicPeriod"/>
            </a:pPr>
            <a:r>
              <a:rPr lang="en-AU" sz="1600" dirty="0"/>
              <a:t>Consider which transition reliefs are available, and whether the entity will apply any of them.</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984356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Key Considerations</a:t>
            </a:r>
          </a:p>
        </p:txBody>
      </p:sp>
      <p:sp>
        <p:nvSpPr>
          <p:cNvPr id="3" name="Content Placeholder 2"/>
          <p:cNvSpPr>
            <a:spLocks noGrp="1"/>
          </p:cNvSpPr>
          <p:nvPr>
            <p:ph idx="1"/>
          </p:nvPr>
        </p:nvSpPr>
        <p:spPr/>
        <p:txBody>
          <a:bodyPr>
            <a:normAutofit/>
          </a:bodyPr>
          <a:lstStyle/>
          <a:p>
            <a:pPr marL="0" indent="0" algn="just">
              <a:buNone/>
            </a:pPr>
            <a:r>
              <a:rPr lang="en-AU" sz="1600" b="1" dirty="0"/>
              <a:t>Key Considerations for Management &amp; the Board to Assess Your Entity’s AASB 16 Readiness</a:t>
            </a:r>
          </a:p>
          <a:p>
            <a:pPr marL="0" indent="0" algn="just">
              <a:buNone/>
            </a:pPr>
            <a:endParaRPr lang="en-AU" sz="1600" dirty="0"/>
          </a:p>
          <a:p>
            <a:pPr algn="just">
              <a:buAutoNum type="arabicPeriod" startAt="6"/>
            </a:pPr>
            <a:r>
              <a:rPr lang="en-AU" sz="1600" dirty="0"/>
              <a:t>Assess what discount rates the entity will be using for the different leases.</a:t>
            </a:r>
          </a:p>
          <a:p>
            <a:pPr algn="just">
              <a:buAutoNum type="arabicPeriod" startAt="6"/>
            </a:pPr>
            <a:endParaRPr lang="en-AU" sz="1600" dirty="0"/>
          </a:p>
          <a:p>
            <a:pPr algn="just">
              <a:buAutoNum type="arabicPeriod" startAt="6"/>
            </a:pPr>
            <a:r>
              <a:rPr lang="en-AU" sz="1600" dirty="0"/>
              <a:t>Consider the impact of the changes on financial results and financial position.</a:t>
            </a:r>
          </a:p>
          <a:p>
            <a:pPr algn="just">
              <a:buAutoNum type="arabicPeriod" startAt="6"/>
            </a:pPr>
            <a:endParaRPr lang="en-AU" sz="1600" dirty="0"/>
          </a:p>
          <a:p>
            <a:pPr algn="just">
              <a:buAutoNum type="arabicPeriod" startAt="6"/>
            </a:pPr>
            <a:r>
              <a:rPr lang="en-AU" sz="1600" dirty="0"/>
              <a:t>Assess how to communicate the impact to affected stakeholders.</a:t>
            </a:r>
          </a:p>
          <a:p>
            <a:pPr algn="just">
              <a:buAutoNum type="arabicPeriod" startAt="6"/>
            </a:pPr>
            <a:endParaRPr lang="en-AU" sz="1600" dirty="0"/>
          </a:p>
          <a:p>
            <a:pPr algn="just">
              <a:buAutoNum type="arabicPeriod" startAt="6"/>
            </a:pPr>
            <a:r>
              <a:rPr lang="en-AU" sz="1600" dirty="0"/>
              <a:t>Consider whether the entity’s leasing strategy requires revision.</a:t>
            </a:r>
          </a:p>
          <a:p>
            <a:pPr marL="0" indent="0" algn="just">
              <a:buNone/>
            </a:pPr>
            <a:endParaRPr lang="en-AU" sz="1600" dirty="0"/>
          </a:p>
          <a:p>
            <a:pPr marL="0" indent="0" algn="just">
              <a:buNone/>
            </a:pPr>
            <a:r>
              <a:rPr lang="en-AU" sz="1600" b="1" dirty="0">
                <a:solidFill>
                  <a:srgbClr val="FF0000"/>
                </a:solidFill>
              </a:rPr>
              <a:t>The lease liability calculation is not a set and forget exercise.</a:t>
            </a:r>
          </a:p>
          <a:p>
            <a:pPr marL="0" indent="0" algn="just">
              <a:buNone/>
            </a:pPr>
            <a:endParaRPr lang="en-AU" sz="1600" b="1" dirty="0">
              <a:solidFill>
                <a:srgbClr val="FF0000"/>
              </a:solidFill>
            </a:endParaRPr>
          </a:p>
          <a:p>
            <a:pPr marL="0" indent="0" algn="just">
              <a:buNone/>
            </a:pPr>
            <a:r>
              <a:rPr lang="en-AU" sz="1600" b="1" dirty="0">
                <a:solidFill>
                  <a:srgbClr val="FF0000"/>
                </a:solidFill>
              </a:rPr>
              <a:t>Where lease payments are CPI indexed, annual adjustments to ROU Assets and Lease Liabilities can be expected.</a:t>
            </a:r>
          </a:p>
          <a:p>
            <a:pPr marL="0" indent="0" algn="just">
              <a:buNone/>
            </a:pPr>
            <a:endParaRPr lang="en-AU" sz="1600" dirty="0"/>
          </a:p>
          <a:p>
            <a:pPr marL="0" indent="0" algn="just">
              <a:buNone/>
            </a:pPr>
            <a:endParaRPr lang="en-AU" sz="16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719858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Resources</a:t>
            </a:r>
          </a:p>
        </p:txBody>
      </p:sp>
      <p:sp>
        <p:nvSpPr>
          <p:cNvPr id="3" name="Content Placeholder 2"/>
          <p:cNvSpPr>
            <a:spLocks noGrp="1"/>
          </p:cNvSpPr>
          <p:nvPr>
            <p:ph idx="1"/>
          </p:nvPr>
        </p:nvSpPr>
        <p:spPr/>
        <p:txBody>
          <a:bodyPr>
            <a:normAutofit lnSpcReduction="10000"/>
          </a:bodyPr>
          <a:lstStyle/>
          <a:p>
            <a:pPr marL="0" indent="0" algn="just">
              <a:buNone/>
            </a:pPr>
            <a:r>
              <a:rPr lang="en-AU" sz="1800" b="1" dirty="0"/>
              <a:t>Resources for Lease Accounting Questions</a:t>
            </a:r>
          </a:p>
          <a:p>
            <a:pPr marL="0" indent="0" algn="just">
              <a:buNone/>
            </a:pPr>
            <a:endParaRPr lang="en-AU" sz="1600" dirty="0"/>
          </a:p>
          <a:p>
            <a:pPr marL="0" indent="0" algn="just">
              <a:buNone/>
            </a:pPr>
            <a:r>
              <a:rPr lang="en-AU" sz="1600" b="1" dirty="0">
                <a:solidFill>
                  <a:srgbClr val="FF0000"/>
                </a:solidFill>
              </a:rPr>
              <a:t>Collins &amp; Co – Lease Accounting Model Excel Workbook</a:t>
            </a:r>
          </a:p>
          <a:p>
            <a:pPr marL="0" indent="0" algn="just">
              <a:buNone/>
            </a:pPr>
            <a:endParaRPr lang="en-AU" sz="1600" dirty="0"/>
          </a:p>
          <a:p>
            <a:pPr marL="0" indent="0" algn="just">
              <a:buNone/>
            </a:pPr>
            <a:r>
              <a:rPr lang="en-AU" sz="1600" b="1" dirty="0"/>
              <a:t>AASB 16 – Leases</a:t>
            </a:r>
          </a:p>
          <a:p>
            <a:pPr marL="0" indent="0" algn="just">
              <a:buNone/>
            </a:pPr>
            <a:endParaRPr lang="en-AU" sz="1600" b="1" dirty="0"/>
          </a:p>
          <a:p>
            <a:pPr marL="0" indent="0" algn="just">
              <a:buNone/>
            </a:pPr>
            <a:r>
              <a:rPr lang="en-AU" sz="1600" dirty="0"/>
              <a:t>http://www.aasb.gov.au/admin/file/content105/c9/AASB16_02-16.pdf</a:t>
            </a:r>
          </a:p>
          <a:p>
            <a:pPr marL="0" indent="0" algn="just">
              <a:buNone/>
            </a:pPr>
            <a:endParaRPr lang="en-AU" sz="1600" b="1" dirty="0"/>
          </a:p>
          <a:p>
            <a:pPr marL="0" indent="0" algn="just">
              <a:buNone/>
            </a:pPr>
            <a:r>
              <a:rPr lang="en-AU" sz="1600" b="1" dirty="0"/>
              <a:t>AASB 16 – Leases – Illustrated Examples</a:t>
            </a:r>
          </a:p>
          <a:p>
            <a:pPr marL="0" indent="0" algn="just">
              <a:buNone/>
            </a:pPr>
            <a:endParaRPr lang="en-AU" sz="1600" b="1" dirty="0"/>
          </a:p>
          <a:p>
            <a:pPr marL="0" indent="0" algn="just">
              <a:buNone/>
            </a:pPr>
            <a:r>
              <a:rPr lang="en-AU" sz="1600" dirty="0"/>
              <a:t>http://www.aasb.gov.au/admin/file/content105/c9/IFRS16_IE_01-16.pdf</a:t>
            </a:r>
          </a:p>
          <a:p>
            <a:pPr marL="0" indent="0" algn="just">
              <a:buNone/>
            </a:pPr>
            <a:endParaRPr lang="en-AU" sz="1600" b="1" dirty="0"/>
          </a:p>
          <a:p>
            <a:pPr marL="0" indent="0" algn="just">
              <a:buNone/>
            </a:pPr>
            <a:r>
              <a:rPr lang="en-AU" sz="1600" b="1" dirty="0"/>
              <a:t>Deloitte – Leases – A Guide to AASB 16</a:t>
            </a:r>
          </a:p>
          <a:p>
            <a:pPr marL="0" indent="0" algn="just">
              <a:buNone/>
            </a:pPr>
            <a:endParaRPr lang="en-AU" sz="1600" b="1" dirty="0"/>
          </a:p>
          <a:p>
            <a:pPr marL="0" indent="0" algn="just">
              <a:buNone/>
            </a:pPr>
            <a:r>
              <a:rPr lang="en-AU" sz="1600" dirty="0"/>
              <a:t>https://www2.deloitte.com/content/dam/Deloitte/au/Documents/audit/deloitte-au-audit-aasb-16-guide-220916.pdf</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959619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Questions</a:t>
            </a:r>
          </a:p>
        </p:txBody>
      </p:sp>
      <p:pic>
        <p:nvPicPr>
          <p:cNvPr id="1030" name="Picture 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58291" y="1600199"/>
            <a:ext cx="6361709" cy="4001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descr="K:\Marketing\Visual identity\Logos\Collins &amp; Co high res 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541281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19400" y="762000"/>
            <a:ext cx="3300153" cy="151707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278925" y="2667000"/>
            <a:ext cx="4572000" cy="646331"/>
          </a:xfrm>
          <a:prstGeom prst="rect">
            <a:avLst/>
          </a:prstGeom>
        </p:spPr>
        <p:txBody>
          <a:bodyPr>
            <a:spAutoFit/>
          </a:bodyPr>
          <a:lstStyle/>
          <a:p>
            <a:r>
              <a:rPr lang="en-AU" b="1" dirty="0"/>
              <a:t>Ryk Eksteen CA </a:t>
            </a:r>
          </a:p>
          <a:p>
            <a:r>
              <a:rPr lang="en-AU" b="1" dirty="0"/>
              <a:t>Audit Principal</a:t>
            </a:r>
            <a:endParaRPr lang="en-AU" dirty="0"/>
          </a:p>
        </p:txBody>
      </p:sp>
      <p:sp>
        <p:nvSpPr>
          <p:cNvPr id="6" name="Rectangle 5"/>
          <p:cNvSpPr/>
          <p:nvPr/>
        </p:nvSpPr>
        <p:spPr>
          <a:xfrm>
            <a:off x="1235676" y="3429000"/>
            <a:ext cx="5241324" cy="923330"/>
          </a:xfrm>
          <a:prstGeom prst="rect">
            <a:avLst/>
          </a:prstGeom>
        </p:spPr>
        <p:txBody>
          <a:bodyPr wrap="square">
            <a:spAutoFit/>
          </a:bodyPr>
          <a:lstStyle/>
          <a:p>
            <a:r>
              <a:rPr lang="en-AU" dirty="0"/>
              <a:t>127 Paisley Street, Footscray VIC 3011</a:t>
            </a:r>
          </a:p>
          <a:p>
            <a:r>
              <a:rPr lang="en-AU" b="1" dirty="0"/>
              <a:t>T:</a:t>
            </a:r>
            <a:r>
              <a:rPr lang="en-AU" dirty="0"/>
              <a:t> (03) 9680 1000 | </a:t>
            </a:r>
            <a:r>
              <a:rPr lang="en-AU" b="1" dirty="0"/>
              <a:t>F:</a:t>
            </a:r>
            <a:r>
              <a:rPr lang="en-AU" dirty="0"/>
              <a:t> (03) 9689 6605</a:t>
            </a:r>
          </a:p>
          <a:p>
            <a:r>
              <a:rPr lang="en-AU" b="1" dirty="0"/>
              <a:t>E: </a:t>
            </a:r>
            <a:r>
              <a:rPr lang="en-AU" u="sng" dirty="0">
                <a:hlinkClick r:id="rId3"/>
              </a:rPr>
              <a:t>re@collinsco.com.au</a:t>
            </a:r>
            <a:r>
              <a:rPr lang="en-AU" dirty="0"/>
              <a:t> | </a:t>
            </a:r>
            <a:r>
              <a:rPr lang="en-AU" b="1" dirty="0"/>
              <a:t>W:</a:t>
            </a:r>
            <a:r>
              <a:rPr lang="en-AU" dirty="0"/>
              <a:t> </a:t>
            </a:r>
            <a:r>
              <a:rPr lang="en-AU" u="sng" dirty="0">
                <a:hlinkClick r:id="rId4"/>
              </a:rPr>
              <a:t>www.collinsco.com.au</a:t>
            </a:r>
            <a:r>
              <a:rPr lang="en-AU" dirty="0"/>
              <a:t> </a:t>
            </a:r>
          </a:p>
        </p:txBody>
      </p:sp>
      <p:sp>
        <p:nvSpPr>
          <p:cNvPr id="7" name="TextBox 6"/>
          <p:cNvSpPr txBox="1"/>
          <p:nvPr/>
        </p:nvSpPr>
        <p:spPr>
          <a:xfrm>
            <a:off x="906162" y="4572000"/>
            <a:ext cx="7331676" cy="1477328"/>
          </a:xfrm>
          <a:prstGeom prst="rect">
            <a:avLst/>
          </a:prstGeom>
          <a:noFill/>
        </p:spPr>
        <p:txBody>
          <a:bodyPr wrap="square" rtlCol="0">
            <a:spAutoFit/>
          </a:bodyPr>
          <a:lstStyle/>
          <a:p>
            <a:r>
              <a:rPr lang="en-AU" dirty="0"/>
              <a:t>Download a copy of my e-book: </a:t>
            </a:r>
            <a:r>
              <a:rPr lang="en-AU" i="1" dirty="0">
                <a:solidFill>
                  <a:srgbClr val="FF0000"/>
                </a:solidFill>
              </a:rPr>
              <a:t>Your NFP Financial Statement Audit: How to avoid the common pitfalls</a:t>
            </a:r>
            <a:r>
              <a:rPr lang="en-AU" dirty="0"/>
              <a:t> from </a:t>
            </a:r>
            <a:r>
              <a:rPr lang="en-AU" dirty="0">
                <a:hlinkClick r:id="rId5"/>
              </a:rPr>
              <a:t>http://www.collinsco.com.au/not-for-profit</a:t>
            </a:r>
            <a:endParaRPr lang="en-AU" dirty="0"/>
          </a:p>
          <a:p>
            <a:endParaRPr lang="en-AU" dirty="0"/>
          </a:p>
          <a:p>
            <a:r>
              <a:rPr lang="en-AU" dirty="0"/>
              <a:t>If you would like to subscribe to the Collins &amp; Co Not-for-Profit Quarterly Newsletter, the </a:t>
            </a:r>
            <a:r>
              <a:rPr lang="en-AU" b="1" dirty="0"/>
              <a:t>Collins NFP Advisor</a:t>
            </a:r>
            <a:r>
              <a:rPr lang="en-AU" dirty="0"/>
              <a:t>,  please email </a:t>
            </a:r>
            <a:r>
              <a:rPr lang="en-AU" u="sng" dirty="0">
                <a:hlinkClick r:id="rId6"/>
              </a:rPr>
              <a:t>partner@collinsco.com.au</a:t>
            </a:r>
            <a:endParaRPr lang="en-AU" dirty="0"/>
          </a:p>
        </p:txBody>
      </p:sp>
    </p:spTree>
    <p:extLst>
      <p:ext uri="{BB962C8B-B14F-4D97-AF65-F5344CB8AC3E}">
        <p14:creationId xmlns:p14="http://schemas.microsoft.com/office/powerpoint/2010/main" val="3087037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Step 1 (Cont.)</a:t>
            </a:r>
          </a:p>
        </p:txBody>
      </p:sp>
      <p:sp>
        <p:nvSpPr>
          <p:cNvPr id="3" name="Content Placeholder 2"/>
          <p:cNvSpPr>
            <a:spLocks noGrp="1"/>
          </p:cNvSpPr>
          <p:nvPr>
            <p:ph idx="1"/>
          </p:nvPr>
        </p:nvSpPr>
        <p:spPr/>
        <p:txBody>
          <a:bodyPr>
            <a:normAutofit/>
          </a:bodyPr>
          <a:lstStyle/>
          <a:p>
            <a:pPr marL="0" indent="0" algn="just">
              <a:buNone/>
            </a:pPr>
            <a:r>
              <a:rPr lang="en-AU" sz="2000" dirty="0"/>
              <a:t>A contract may, but does not have to be a formal written document. It can be verbal or implied, taking into account customary forms. </a:t>
            </a:r>
          </a:p>
          <a:p>
            <a:pPr marL="0" indent="0" algn="just">
              <a:buNone/>
            </a:pPr>
            <a:endParaRPr lang="en-AU" sz="2000" dirty="0"/>
          </a:p>
          <a:p>
            <a:pPr marL="0" indent="0" algn="just">
              <a:buNone/>
            </a:pPr>
            <a:r>
              <a:rPr lang="en-AU" sz="2000" dirty="0"/>
              <a:t>It has to be legally effective. </a:t>
            </a:r>
          </a:p>
          <a:p>
            <a:pPr marL="0" indent="0" algn="just">
              <a:buNone/>
            </a:pPr>
            <a:endParaRPr lang="en-AU" sz="2000" dirty="0"/>
          </a:p>
          <a:p>
            <a:pPr marL="0" indent="0" algn="just">
              <a:buNone/>
            </a:pPr>
            <a:r>
              <a:rPr lang="en-AU" sz="2000" dirty="0"/>
              <a:t>The terms of the contract may exist in multiple places, including in applicable legislation.</a:t>
            </a:r>
          </a:p>
          <a:p>
            <a:pPr marL="0" indent="0" algn="just">
              <a:buNone/>
            </a:pPr>
            <a:endParaRPr lang="en-AU" sz="2000" dirty="0"/>
          </a:p>
          <a:p>
            <a:pPr marL="0" indent="0" algn="just">
              <a:buNone/>
            </a:pPr>
            <a:r>
              <a:rPr lang="en-AU" sz="2000" dirty="0"/>
              <a:t>Usually, each contract is accounted for separately. </a:t>
            </a:r>
          </a:p>
          <a:p>
            <a:pPr marL="0" indent="0" algn="just">
              <a:buNone/>
            </a:pPr>
            <a:endParaRPr lang="en-AU" sz="2000" dirty="0"/>
          </a:p>
          <a:p>
            <a:pPr marL="0" indent="0" algn="just">
              <a:buNone/>
            </a:pPr>
            <a:r>
              <a:rPr lang="en-AU" sz="2000" dirty="0"/>
              <a:t>However, applying substance over form, it may be necessary to either combine multiple contracts which are effectively one.</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91317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Step 1 (Cont.)</a:t>
            </a:r>
          </a:p>
        </p:txBody>
      </p:sp>
      <p:sp>
        <p:nvSpPr>
          <p:cNvPr id="3" name="Content Placeholder 2"/>
          <p:cNvSpPr>
            <a:spLocks noGrp="1"/>
          </p:cNvSpPr>
          <p:nvPr>
            <p:ph idx="1"/>
          </p:nvPr>
        </p:nvSpPr>
        <p:spPr/>
        <p:txBody>
          <a:bodyPr>
            <a:noAutofit/>
          </a:bodyPr>
          <a:lstStyle/>
          <a:p>
            <a:pPr marL="0" indent="0" algn="just">
              <a:buNone/>
            </a:pPr>
            <a:r>
              <a:rPr lang="en-AU" sz="1500" b="1" dirty="0"/>
              <a:t>AASB 15 requires </a:t>
            </a:r>
            <a:r>
              <a:rPr lang="en-AU" sz="1500" b="1" u="sng" dirty="0"/>
              <a:t>all</a:t>
            </a:r>
            <a:r>
              <a:rPr lang="en-AU" sz="1500" b="1" dirty="0"/>
              <a:t> these criteria below for a contract to exist:</a:t>
            </a:r>
          </a:p>
          <a:p>
            <a:pPr algn="just"/>
            <a:r>
              <a:rPr lang="en-AU" sz="1500" dirty="0"/>
              <a:t>The </a:t>
            </a:r>
            <a:r>
              <a:rPr lang="en-AU" sz="1500" b="1" dirty="0"/>
              <a:t>parties</a:t>
            </a:r>
            <a:r>
              <a:rPr lang="en-AU" sz="1500" dirty="0"/>
              <a:t> to the contract have </a:t>
            </a:r>
            <a:r>
              <a:rPr lang="en-AU" sz="1500" b="1" dirty="0"/>
              <a:t>approved the contract</a:t>
            </a:r>
            <a:r>
              <a:rPr lang="en-AU" sz="1500" dirty="0"/>
              <a:t> (in writing, orally or in accordance with other customary business practices) and are </a:t>
            </a:r>
            <a:r>
              <a:rPr lang="en-AU" sz="1500" b="1" dirty="0"/>
              <a:t>committed to perform their respective obligations</a:t>
            </a:r>
            <a:r>
              <a:rPr lang="en-AU" sz="1500" dirty="0"/>
              <a:t>;</a:t>
            </a:r>
          </a:p>
          <a:p>
            <a:pPr algn="just"/>
            <a:endParaRPr lang="en-AU" sz="1500" dirty="0"/>
          </a:p>
          <a:p>
            <a:pPr algn="just"/>
            <a:r>
              <a:rPr lang="en-AU" sz="1500" dirty="0"/>
              <a:t>you can identify can </a:t>
            </a:r>
            <a:r>
              <a:rPr lang="en-AU" sz="1500" b="1" dirty="0"/>
              <a:t>identify each party’s rights</a:t>
            </a:r>
            <a:r>
              <a:rPr lang="en-AU" sz="1500" dirty="0"/>
              <a:t> regarding the goods or services to be transferred;</a:t>
            </a:r>
          </a:p>
          <a:p>
            <a:pPr algn="just"/>
            <a:endParaRPr lang="en-AU" sz="1500" dirty="0"/>
          </a:p>
          <a:p>
            <a:pPr algn="just"/>
            <a:r>
              <a:rPr lang="en-AU" sz="1500" dirty="0"/>
              <a:t>you can identify can </a:t>
            </a:r>
            <a:r>
              <a:rPr lang="en-AU" sz="1500" b="1" dirty="0"/>
              <a:t>identify the payment terms</a:t>
            </a:r>
            <a:r>
              <a:rPr lang="en-AU" sz="1500" dirty="0"/>
              <a:t> for the goods or services to be transferred; </a:t>
            </a:r>
          </a:p>
          <a:p>
            <a:pPr algn="just"/>
            <a:endParaRPr lang="en-AU" sz="1500" dirty="0"/>
          </a:p>
          <a:p>
            <a:pPr algn="just"/>
            <a:r>
              <a:rPr lang="en-AU" sz="1500" dirty="0"/>
              <a:t>The contract has </a:t>
            </a:r>
            <a:r>
              <a:rPr lang="en-AU" sz="1500" b="1" dirty="0"/>
              <a:t>commercial or economic substance</a:t>
            </a:r>
            <a:r>
              <a:rPr lang="en-AU" sz="1500" dirty="0"/>
              <a:t> (i.e. the risk, timing or amount of the entity’s future cash flows is expected to change as a result of the contract); and</a:t>
            </a:r>
          </a:p>
          <a:p>
            <a:pPr algn="just"/>
            <a:endParaRPr lang="en-AU" sz="1500" dirty="0"/>
          </a:p>
          <a:p>
            <a:pPr algn="just"/>
            <a:r>
              <a:rPr lang="en-AU" sz="1500" b="1" dirty="0"/>
              <a:t>it is probable that the entity will collect the consideration</a:t>
            </a:r>
            <a:r>
              <a:rPr lang="en-AU" sz="1500" dirty="0"/>
              <a:t> to which it will be entitled in exchange for the goods or services that will be transferred to the customer.</a:t>
            </a:r>
          </a:p>
          <a:p>
            <a:pPr algn="just"/>
            <a:endParaRPr lang="en-AU" sz="1500" dirty="0"/>
          </a:p>
          <a:p>
            <a:pPr marL="0" indent="0" algn="just">
              <a:buNone/>
            </a:pPr>
            <a:r>
              <a:rPr lang="en-AU" sz="1500" b="1" dirty="0">
                <a:solidFill>
                  <a:srgbClr val="FF0000"/>
                </a:solidFill>
              </a:rPr>
              <a:t>If each party has the unilateral enforceable right to terminate a wholly unperformed contract</a:t>
            </a:r>
          </a:p>
          <a:p>
            <a:pPr marL="0" indent="0" algn="just">
              <a:buNone/>
            </a:pPr>
            <a:r>
              <a:rPr lang="en-AU" sz="1500" b="1" dirty="0">
                <a:solidFill>
                  <a:srgbClr val="FF0000"/>
                </a:solidFill>
              </a:rPr>
              <a:t>without compensating the other party (or parties) → no contract for the purposes of AASB 15</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516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Step 1 (Cont.)</a:t>
            </a:r>
            <a:endParaRPr lang="en-AU" b="1" dirty="0"/>
          </a:p>
        </p:txBody>
      </p:sp>
      <p:sp>
        <p:nvSpPr>
          <p:cNvPr id="3" name="Content Placeholder 2"/>
          <p:cNvSpPr>
            <a:spLocks noGrp="1"/>
          </p:cNvSpPr>
          <p:nvPr>
            <p:ph idx="1"/>
          </p:nvPr>
        </p:nvSpPr>
        <p:spPr/>
        <p:txBody>
          <a:bodyPr>
            <a:noAutofit/>
          </a:bodyPr>
          <a:lstStyle/>
          <a:p>
            <a:pPr marL="0" indent="0" algn="just">
              <a:spcBef>
                <a:spcPts val="200"/>
              </a:spcBef>
              <a:buNone/>
            </a:pPr>
            <a:r>
              <a:rPr lang="en-AU" sz="2000" b="1" dirty="0"/>
              <a:t>What happens if the contract does not meet these criteria?</a:t>
            </a:r>
          </a:p>
          <a:p>
            <a:pPr marL="0" indent="0" algn="just">
              <a:spcBef>
                <a:spcPts val="200"/>
              </a:spcBef>
              <a:buNone/>
            </a:pPr>
            <a:endParaRPr lang="en-AU" sz="2000" b="1" dirty="0"/>
          </a:p>
          <a:p>
            <a:pPr marL="457200" indent="-457200" algn="just">
              <a:spcBef>
                <a:spcPts val="200"/>
              </a:spcBef>
              <a:buFont typeface="+mj-lt"/>
              <a:buAutoNum type="arabicPeriod"/>
            </a:pPr>
            <a:r>
              <a:rPr lang="en-AU" sz="2000" dirty="0"/>
              <a:t>Entity receives consideration from the customer</a:t>
            </a:r>
          </a:p>
          <a:p>
            <a:pPr marL="0" indent="0" algn="just">
              <a:spcBef>
                <a:spcPts val="200"/>
              </a:spcBef>
              <a:buNone/>
            </a:pPr>
            <a:endParaRPr lang="en-AU" sz="2000" dirty="0"/>
          </a:p>
          <a:p>
            <a:pPr marL="857250" lvl="1" indent="-457200" algn="just">
              <a:spcBef>
                <a:spcPts val="200"/>
              </a:spcBef>
              <a:buFont typeface="+mj-lt"/>
              <a:buAutoNum type="alphaLcParenR"/>
            </a:pPr>
            <a:r>
              <a:rPr lang="en-AU" sz="1600" dirty="0"/>
              <a:t>Are there no remaining obligations to transfer goods or services to the customer and has all, or substantially all, of the consideration promised by the customer been received and is it non‐refundable?</a:t>
            </a:r>
          </a:p>
          <a:p>
            <a:pPr marL="857250" lvl="1" indent="-457200" algn="just">
              <a:spcBef>
                <a:spcPts val="200"/>
              </a:spcBef>
              <a:buFont typeface="+mj-lt"/>
              <a:buAutoNum type="alphaLcParenR"/>
            </a:pPr>
            <a:endParaRPr lang="en-AU" sz="1600" dirty="0"/>
          </a:p>
          <a:p>
            <a:pPr marL="857250" lvl="1" indent="-457200" algn="just">
              <a:spcBef>
                <a:spcPts val="200"/>
              </a:spcBef>
              <a:buFont typeface="+mj-lt"/>
              <a:buAutoNum type="alphaLcParenR"/>
            </a:pPr>
            <a:r>
              <a:rPr lang="en-AU" sz="1600" dirty="0"/>
              <a:t>Has the contract been terminated and is the consideration received from the customer non‐refundable?</a:t>
            </a:r>
          </a:p>
          <a:p>
            <a:pPr marL="0" indent="0" algn="just">
              <a:spcBef>
                <a:spcPts val="200"/>
              </a:spcBef>
              <a:buNone/>
            </a:pPr>
            <a:endParaRPr lang="en-AU" sz="2000" dirty="0"/>
          </a:p>
          <a:p>
            <a:pPr marL="0" indent="0" algn="just">
              <a:spcBef>
                <a:spcPts val="200"/>
              </a:spcBef>
              <a:buNone/>
            </a:pPr>
            <a:r>
              <a:rPr lang="en-AU" sz="2000" dirty="0"/>
              <a:t>2. Recognise as Revenue</a:t>
            </a:r>
          </a:p>
          <a:p>
            <a:pPr marL="0" indent="0" algn="just">
              <a:spcBef>
                <a:spcPts val="200"/>
              </a:spcBef>
              <a:buNone/>
            </a:pPr>
            <a:endParaRPr lang="en-AU" sz="2000" dirty="0"/>
          </a:p>
          <a:p>
            <a:pPr marL="0" indent="0" algn="just">
              <a:spcBef>
                <a:spcPts val="200"/>
              </a:spcBef>
              <a:buNone/>
            </a:pPr>
            <a:r>
              <a:rPr lang="en-AU" sz="2000" dirty="0"/>
              <a:t>3. Recognise a Liability at the amount of consideration received, if applicable</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17052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Step 2 </a:t>
            </a:r>
            <a:endParaRPr lang="en-AU" b="1" dirty="0"/>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800" b="1" dirty="0"/>
              <a:t>Step 2: Identify the performance obligations (sufficiently specific promise) in the contract</a:t>
            </a:r>
          </a:p>
          <a:p>
            <a:pPr marL="0" indent="0" algn="just">
              <a:buNone/>
            </a:pPr>
            <a:endParaRPr lang="en-AU" sz="1800" dirty="0"/>
          </a:p>
          <a:p>
            <a:pPr marL="0" indent="0" algn="just">
              <a:buNone/>
            </a:pPr>
            <a:r>
              <a:rPr lang="en-AU" sz="1800" dirty="0"/>
              <a:t>Performance obligations represent each </a:t>
            </a:r>
            <a:r>
              <a:rPr lang="en-AU" sz="1800" b="1" dirty="0"/>
              <a:t>distinct </a:t>
            </a:r>
            <a:r>
              <a:rPr lang="en-AU" sz="1800" dirty="0"/>
              <a:t>or </a:t>
            </a:r>
            <a:r>
              <a:rPr lang="en-AU" sz="1800" b="1" dirty="0"/>
              <a:t>specific requirement (promise)</a:t>
            </a:r>
            <a:r>
              <a:rPr lang="en-AU" sz="1800" dirty="0"/>
              <a:t> to provide goods or services.</a:t>
            </a:r>
          </a:p>
          <a:p>
            <a:pPr marL="0" indent="0" algn="just">
              <a:buNone/>
            </a:pPr>
            <a:endParaRPr lang="en-AU" sz="1800" dirty="0"/>
          </a:p>
          <a:p>
            <a:pPr marL="0" indent="0" algn="just">
              <a:buNone/>
            </a:pPr>
            <a:r>
              <a:rPr lang="en-AU" sz="1800" dirty="0"/>
              <a:t>A good or service is distinct if the customer can benefit from the good or service:</a:t>
            </a:r>
          </a:p>
          <a:p>
            <a:pPr marL="0" indent="0" algn="just">
              <a:buNone/>
            </a:pPr>
            <a:endParaRPr lang="en-AU" sz="1800" dirty="0"/>
          </a:p>
          <a:p>
            <a:pPr algn="just"/>
            <a:r>
              <a:rPr lang="en-AU" sz="1800" dirty="0"/>
              <a:t>on its own; or</a:t>
            </a:r>
          </a:p>
          <a:p>
            <a:pPr algn="just"/>
            <a:endParaRPr lang="en-AU" sz="1800" dirty="0"/>
          </a:p>
          <a:p>
            <a:pPr algn="just"/>
            <a:r>
              <a:rPr lang="en-AU" sz="1800" dirty="0"/>
              <a:t>together with other resources that are readily available to the customer; and</a:t>
            </a:r>
          </a:p>
          <a:p>
            <a:pPr algn="just"/>
            <a:endParaRPr lang="en-AU" sz="1800" dirty="0"/>
          </a:p>
          <a:p>
            <a:pPr algn="just"/>
            <a:r>
              <a:rPr lang="en-AU" sz="1800" dirty="0"/>
              <a:t>the entity’s promise to transfer the good or service to the customer is separately identifiable from other promises in the contract.</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84312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Step 2 (Cont.)</a:t>
            </a:r>
            <a:endParaRPr lang="en-AU" b="1" dirty="0"/>
          </a:p>
        </p:txBody>
      </p:sp>
      <p:sp>
        <p:nvSpPr>
          <p:cNvPr id="3" name="Content Placeholder 2"/>
          <p:cNvSpPr>
            <a:spLocks noGrp="1"/>
          </p:cNvSpPr>
          <p:nvPr>
            <p:ph idx="1"/>
          </p:nvPr>
        </p:nvSpPr>
        <p:spPr/>
        <p:txBody>
          <a:bodyPr>
            <a:noAutofit/>
          </a:bodyPr>
          <a:lstStyle/>
          <a:p>
            <a:pPr marL="0" indent="0" algn="just">
              <a:buNone/>
            </a:pPr>
            <a:r>
              <a:rPr lang="en-AU" sz="2000" dirty="0"/>
              <a:t>Performance obligations are identified at the inception of the contract, and are accounted for separately.</a:t>
            </a:r>
          </a:p>
          <a:p>
            <a:pPr marL="0" indent="0" algn="just">
              <a:buNone/>
            </a:pPr>
            <a:endParaRPr lang="en-AU" sz="2000" dirty="0"/>
          </a:p>
          <a:p>
            <a:pPr marL="0" indent="0" algn="just">
              <a:buNone/>
            </a:pPr>
            <a:r>
              <a:rPr lang="en-AU" sz="2000" dirty="0"/>
              <a:t>Performance obligations do not include activities undertaken to fulfil a contract unless they transfer a good or service.</a:t>
            </a:r>
          </a:p>
          <a:p>
            <a:pPr marL="0" indent="0" algn="just">
              <a:buNone/>
            </a:pPr>
            <a:endParaRPr lang="en-AU" sz="2000" dirty="0"/>
          </a:p>
          <a:p>
            <a:pPr marL="0" indent="0" algn="just">
              <a:buNone/>
            </a:pPr>
            <a:r>
              <a:rPr lang="en-AU" sz="2000" dirty="0"/>
              <a:t>In cases where entities receive a transfer to be used over a particular time period for specified services, such a transfer could meet the ‘sufficiently specific’ criterion.</a:t>
            </a:r>
          </a:p>
          <a:p>
            <a:pPr marL="0" indent="0" algn="just">
              <a:buNone/>
            </a:pPr>
            <a:endParaRPr lang="en-AU" sz="2000" dirty="0"/>
          </a:p>
          <a:p>
            <a:pPr marL="0" indent="0" algn="just">
              <a:buNone/>
            </a:pPr>
            <a:r>
              <a:rPr lang="en-AU" sz="2000" dirty="0"/>
              <a:t>An acquittal process may provide evidence of a promise that is sufficiently specific.</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99475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Step 3</a:t>
            </a:r>
            <a:endParaRPr lang="en-AU" b="1" dirty="0"/>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600" b="1" dirty="0"/>
              <a:t>Step 3: Determine the transaction price</a:t>
            </a:r>
          </a:p>
          <a:p>
            <a:pPr marL="0" indent="0" algn="just">
              <a:buNone/>
            </a:pPr>
            <a:endParaRPr lang="en-AU" sz="1600" dirty="0"/>
          </a:p>
          <a:p>
            <a:pPr marL="0" indent="0" algn="just">
              <a:buNone/>
            </a:pPr>
            <a:r>
              <a:rPr lang="en-AU" sz="1600" dirty="0"/>
              <a:t>Transaction price is the </a:t>
            </a:r>
            <a:r>
              <a:rPr lang="en-AU" sz="1600" b="1" dirty="0"/>
              <a:t>amount of consideration</a:t>
            </a:r>
            <a:r>
              <a:rPr lang="en-AU" sz="1600" dirty="0"/>
              <a:t> to which entity </a:t>
            </a:r>
            <a:r>
              <a:rPr lang="en-AU" sz="1600" b="1" dirty="0"/>
              <a:t>expects to be entitled</a:t>
            </a:r>
            <a:r>
              <a:rPr lang="en-AU" sz="1600" dirty="0"/>
              <a:t> in exchange for goods or services.</a:t>
            </a:r>
          </a:p>
          <a:p>
            <a:pPr marL="0" indent="0" algn="just">
              <a:buNone/>
            </a:pPr>
            <a:endParaRPr lang="en-AU" sz="1600" dirty="0"/>
          </a:p>
          <a:p>
            <a:pPr marL="0" indent="0" algn="just">
              <a:buNone/>
            </a:pPr>
            <a:r>
              <a:rPr lang="en-AU" sz="1600" dirty="0"/>
              <a:t>This introduces the need to factor in expected non‐recovery of consideration entitlements at inception and recognise an amount lower than the face value of the transaction. Under AASB 118, a higher revenue amount might have been recognised with a provision for doubtful debts recognised in a later accounting period.</a:t>
            </a:r>
          </a:p>
          <a:p>
            <a:pPr marL="0" indent="0" algn="just">
              <a:buNone/>
            </a:pPr>
            <a:endParaRPr lang="en-AU" sz="1600" dirty="0"/>
          </a:p>
          <a:p>
            <a:pPr marL="0" indent="0" algn="just">
              <a:buNone/>
            </a:pPr>
            <a:r>
              <a:rPr lang="en-AU" sz="1600" b="1" dirty="0"/>
              <a:t>Variable Consideration</a:t>
            </a:r>
          </a:p>
          <a:p>
            <a:pPr algn="just"/>
            <a:r>
              <a:rPr lang="en-AU" sz="1600" dirty="0"/>
              <a:t>Amount of consideration can vary because of discounts, donations, concessions, incentives, etc.</a:t>
            </a:r>
          </a:p>
          <a:p>
            <a:pPr algn="just"/>
            <a:endParaRPr lang="en-AU" sz="1600" dirty="0"/>
          </a:p>
          <a:p>
            <a:pPr algn="just"/>
            <a:r>
              <a:rPr lang="en-AU" sz="1600" dirty="0"/>
              <a:t>Estimate using Expected Value or Most Likely Amount to extent it is highly probable a significant reversal of revenue will not occur when uncertainty is resolved.</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84830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Step 3 (Cont.)</a:t>
            </a:r>
            <a:endParaRPr lang="en-AU" b="1" dirty="0"/>
          </a:p>
        </p:txBody>
      </p:sp>
      <p:sp>
        <p:nvSpPr>
          <p:cNvPr id="3" name="Content Placeholder 2"/>
          <p:cNvSpPr>
            <a:spLocks noGrp="1"/>
          </p:cNvSpPr>
          <p:nvPr>
            <p:ph idx="1"/>
          </p:nvPr>
        </p:nvSpPr>
        <p:spPr/>
        <p:txBody>
          <a:bodyPr>
            <a:noAutofit/>
          </a:bodyPr>
          <a:lstStyle/>
          <a:p>
            <a:pPr marL="0" indent="0" algn="just">
              <a:buNone/>
            </a:pPr>
            <a:r>
              <a:rPr lang="en-AU" sz="1600" dirty="0"/>
              <a:t>Transaction price is the </a:t>
            </a:r>
            <a:r>
              <a:rPr lang="en-AU" sz="1600" b="1" dirty="0"/>
              <a:t>amount of consideration</a:t>
            </a:r>
            <a:r>
              <a:rPr lang="en-AU" sz="1600" dirty="0"/>
              <a:t> to which entity </a:t>
            </a:r>
            <a:r>
              <a:rPr lang="en-AU" sz="1600" b="1" dirty="0"/>
              <a:t>expects to be entitled</a:t>
            </a:r>
            <a:r>
              <a:rPr lang="en-AU" sz="1600" dirty="0"/>
              <a:t> in exchange for goods or services.</a:t>
            </a:r>
          </a:p>
          <a:p>
            <a:pPr marL="0" indent="0" algn="just">
              <a:buNone/>
            </a:pPr>
            <a:endParaRPr lang="en-AU" sz="1600" dirty="0"/>
          </a:p>
          <a:p>
            <a:pPr marL="0" indent="0" algn="just">
              <a:buNone/>
            </a:pPr>
            <a:r>
              <a:rPr lang="en-AU" sz="1600" b="1" dirty="0"/>
              <a:t>Existence of significant financing component</a:t>
            </a:r>
          </a:p>
          <a:p>
            <a:pPr algn="just"/>
            <a:r>
              <a:rPr lang="en-AU" sz="1600" dirty="0"/>
              <a:t>Adjust consideration if timing provides customer or entity with significant benefit of financing</a:t>
            </a:r>
          </a:p>
          <a:p>
            <a:pPr algn="just"/>
            <a:endParaRPr lang="en-AU" sz="1600" dirty="0"/>
          </a:p>
          <a:p>
            <a:pPr algn="just"/>
            <a:r>
              <a:rPr lang="en-AU" sz="1600" dirty="0"/>
              <a:t>Practical expedient – no adjustment if the period between consideration and transfer of good and service is one year or less</a:t>
            </a:r>
          </a:p>
          <a:p>
            <a:pPr marL="0" indent="0" algn="just">
              <a:buNone/>
            </a:pPr>
            <a:endParaRPr lang="en-AU" sz="1600" dirty="0"/>
          </a:p>
          <a:p>
            <a:pPr marL="0" indent="0" algn="just">
              <a:buNone/>
            </a:pPr>
            <a:r>
              <a:rPr lang="en-AU" sz="1600" b="1" dirty="0"/>
              <a:t>Non-Cash Consideration (NFP’s)</a:t>
            </a:r>
          </a:p>
          <a:p>
            <a:pPr algn="just"/>
            <a:r>
              <a:rPr lang="en-AU" sz="1600" dirty="0"/>
              <a:t>Measure at fair value</a:t>
            </a:r>
          </a:p>
          <a:p>
            <a:pPr algn="just"/>
            <a:endParaRPr lang="en-AU" sz="1600" dirty="0"/>
          </a:p>
          <a:p>
            <a:pPr algn="just"/>
            <a:r>
              <a:rPr lang="en-AU" sz="1600" dirty="0"/>
              <a:t>If fair value cannot be estimated, measure consideration indirectly by reference to stand‐alone selling price of the goods or services transferred.</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249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Step 4</a:t>
            </a:r>
            <a:endParaRPr lang="en-AU" b="1" dirty="0"/>
          </a:p>
        </p:txBody>
      </p:sp>
      <p:sp>
        <p:nvSpPr>
          <p:cNvPr id="3" name="Content Placeholder 2"/>
          <p:cNvSpPr>
            <a:spLocks noGrp="1"/>
          </p:cNvSpPr>
          <p:nvPr>
            <p:ph idx="1"/>
          </p:nvPr>
        </p:nvSpPr>
        <p:spPr/>
        <p:txBody>
          <a:bodyPr>
            <a:noAutofit/>
          </a:bodyPr>
          <a:lstStyle/>
          <a:p>
            <a:pPr marL="0" indent="0" algn="just">
              <a:buNone/>
            </a:pPr>
            <a:r>
              <a:rPr lang="en-AU" sz="2000" b="1" dirty="0"/>
              <a:t>Step 4: Allocate the transaction price to the performance obligations</a:t>
            </a:r>
          </a:p>
          <a:p>
            <a:pPr marL="0" indent="0" algn="just">
              <a:buNone/>
            </a:pPr>
            <a:endParaRPr lang="en-AU" sz="2000" dirty="0"/>
          </a:p>
          <a:p>
            <a:pPr marL="0" indent="0" algn="just">
              <a:buNone/>
            </a:pPr>
            <a:r>
              <a:rPr lang="en-AU" sz="2000" dirty="0"/>
              <a:t>If there is more than one distinct performance obligation in a contract, the total transaction price is allocated to each one based on the relative stand‐alone selling price of each performance obligation.</a:t>
            </a:r>
          </a:p>
          <a:p>
            <a:pPr marL="0" indent="0" algn="just">
              <a:buNone/>
            </a:pPr>
            <a:endParaRPr lang="en-AU" sz="2000" dirty="0"/>
          </a:p>
          <a:p>
            <a:pPr marL="0" indent="0" algn="just">
              <a:buNone/>
            </a:pPr>
            <a:r>
              <a:rPr lang="en-AU" sz="2000" dirty="0"/>
              <a:t>The best evidence of stand‐alone selling price is the price at which the good or service is sold separately by the entity. However, if that price is not directly observable, an estimate is required taking a range of applicable factors into account, such as market conditions, entity‐specific factors and information about the customer or class of customer. </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74630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Step 4 (Cont.)</a:t>
            </a:r>
            <a:endParaRPr lang="en-AU" b="1" dirty="0"/>
          </a:p>
        </p:txBody>
      </p:sp>
      <p:sp>
        <p:nvSpPr>
          <p:cNvPr id="3" name="Content Placeholder 2"/>
          <p:cNvSpPr>
            <a:spLocks noGrp="1"/>
          </p:cNvSpPr>
          <p:nvPr>
            <p:ph idx="1"/>
          </p:nvPr>
        </p:nvSpPr>
        <p:spPr/>
        <p:txBody>
          <a:bodyPr>
            <a:noAutofit/>
          </a:bodyPr>
          <a:lstStyle/>
          <a:p>
            <a:pPr marL="0" indent="0" algn="just">
              <a:buNone/>
            </a:pPr>
            <a:r>
              <a:rPr lang="en-AU" sz="2000" b="1" dirty="0"/>
              <a:t>Step 4: Allocate the transaction price to the performance obligations</a:t>
            </a:r>
          </a:p>
          <a:p>
            <a:pPr marL="0" indent="0" algn="just">
              <a:buNone/>
            </a:pPr>
            <a:endParaRPr lang="en-AU" sz="2000" dirty="0"/>
          </a:p>
          <a:p>
            <a:pPr marL="0" indent="0" algn="just">
              <a:buNone/>
            </a:pPr>
            <a:r>
              <a:rPr lang="en-AU" sz="2000" dirty="0"/>
              <a:t>The estimate could be made on an ‘adjusted market assessment approach’, for example identifying the price of a similar good or service the customer could obtain elsewhere, or an ‘expected cost plus approach’ using a cost estimate for the entity to satisfy the performance obligation with a normal margin added.</a:t>
            </a:r>
          </a:p>
          <a:p>
            <a:pPr marL="0" indent="0" algn="just">
              <a:buNone/>
            </a:pPr>
            <a:endParaRPr lang="en-AU" sz="2000" dirty="0"/>
          </a:p>
          <a:p>
            <a:pPr marL="0" indent="0" algn="just">
              <a:buNone/>
            </a:pPr>
            <a:r>
              <a:rPr lang="en-AU" sz="2000" dirty="0"/>
              <a:t>If any item represents a distinct good or service, it is not accounted for with no transaction price, even if it is identified in the contract as something that is free or a bonus.</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7772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2347A-6B71-427B-BF18-5039C5475307}"/>
              </a:ext>
            </a:extLst>
          </p:cNvPr>
          <p:cNvSpPr>
            <a:spLocks noGrp="1"/>
          </p:cNvSpPr>
          <p:nvPr>
            <p:ph type="title"/>
          </p:nvPr>
        </p:nvSpPr>
        <p:spPr/>
        <p:txBody>
          <a:bodyPr/>
          <a:lstStyle/>
          <a:p>
            <a:endParaRPr lang="en-AU" dirty="0"/>
          </a:p>
        </p:txBody>
      </p:sp>
      <p:sp>
        <p:nvSpPr>
          <p:cNvPr id="3" name="Content Placeholder 2">
            <a:extLst>
              <a:ext uri="{FF2B5EF4-FFF2-40B4-BE49-F238E27FC236}">
                <a16:creationId xmlns:a16="http://schemas.microsoft.com/office/drawing/2014/main" id="{E59035D6-2646-443F-8D42-0AF675E9BEAF}"/>
              </a:ext>
            </a:extLst>
          </p:cNvPr>
          <p:cNvSpPr>
            <a:spLocks noGrp="1"/>
          </p:cNvSpPr>
          <p:nvPr>
            <p:ph idx="1"/>
          </p:nvPr>
        </p:nvSpPr>
        <p:spPr/>
        <p:txBody>
          <a:bodyPr/>
          <a:lstStyle/>
          <a:p>
            <a:pPr marL="0" indent="0" algn="ctr">
              <a:buNone/>
            </a:pPr>
            <a:r>
              <a:rPr lang="en-AU" sz="4400" b="1" dirty="0">
                <a:solidFill>
                  <a:schemeClr val="accent1"/>
                </a:solidFill>
                <a:latin typeface="+mj-lt"/>
                <a:ea typeface="+mj-ea"/>
                <a:cs typeface="+mj-cs"/>
              </a:rPr>
              <a:t>AASB 15 </a:t>
            </a:r>
          </a:p>
          <a:p>
            <a:pPr marL="0" indent="0" algn="ctr">
              <a:buNone/>
            </a:pPr>
            <a:endParaRPr lang="en-AU" sz="4400" b="1" dirty="0">
              <a:solidFill>
                <a:schemeClr val="accent1"/>
              </a:solidFill>
              <a:latin typeface="+mj-lt"/>
              <a:ea typeface="+mj-ea"/>
              <a:cs typeface="+mj-cs"/>
            </a:endParaRPr>
          </a:p>
          <a:p>
            <a:pPr marL="0" indent="0" algn="ctr">
              <a:buNone/>
            </a:pPr>
            <a:r>
              <a:rPr lang="en-AU" sz="4400" b="1" dirty="0">
                <a:solidFill>
                  <a:schemeClr val="accent1"/>
                </a:solidFill>
                <a:latin typeface="+mj-lt"/>
                <a:ea typeface="+mj-ea"/>
                <a:cs typeface="+mj-cs"/>
              </a:rPr>
              <a:t>Revenue from Contracts with Customers</a:t>
            </a:r>
          </a:p>
          <a:p>
            <a:endParaRPr lang="en-AU" dirty="0"/>
          </a:p>
        </p:txBody>
      </p:sp>
    </p:spTree>
    <p:extLst>
      <p:ext uri="{BB962C8B-B14F-4D97-AF65-F5344CB8AC3E}">
        <p14:creationId xmlns:p14="http://schemas.microsoft.com/office/powerpoint/2010/main" val="4092506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Step 4 (Cont.)</a:t>
            </a:r>
            <a:endParaRPr lang="en-AU" b="1" dirty="0"/>
          </a:p>
        </p:txBody>
      </p:sp>
      <p:sp>
        <p:nvSpPr>
          <p:cNvPr id="3" name="Content Placeholder 2"/>
          <p:cNvSpPr>
            <a:spLocks noGrp="1"/>
          </p:cNvSpPr>
          <p:nvPr>
            <p:ph idx="1"/>
          </p:nvPr>
        </p:nvSpPr>
        <p:spPr/>
        <p:txBody>
          <a:bodyPr>
            <a:noAutofit/>
          </a:bodyPr>
          <a:lstStyle/>
          <a:p>
            <a:pPr marL="0" indent="0" algn="just">
              <a:buNone/>
            </a:pPr>
            <a:r>
              <a:rPr lang="en-AU" sz="2000" b="1" dirty="0"/>
              <a:t>Step 4: Allocate the transaction price to the performance obligations</a:t>
            </a:r>
          </a:p>
          <a:p>
            <a:pPr marL="0" indent="0" algn="just">
              <a:buNone/>
            </a:pPr>
            <a:endParaRPr lang="en-AU" sz="2000" dirty="0"/>
          </a:p>
          <a:p>
            <a:pPr marL="0" indent="0" algn="just">
              <a:buNone/>
            </a:pPr>
            <a:r>
              <a:rPr lang="en-AU" sz="2000" b="1" dirty="0"/>
              <a:t>Rebuttable presumption</a:t>
            </a:r>
            <a:r>
              <a:rPr lang="en-AU" sz="2000" dirty="0"/>
              <a:t>, where dual purpose exists of obtaining goods or services AND helping a NFP entity achieve its objectives, that price wholly relates to goods/services.</a:t>
            </a:r>
          </a:p>
          <a:p>
            <a:pPr marL="0" indent="0" algn="just">
              <a:buNone/>
            </a:pPr>
            <a:endParaRPr lang="en-AU" sz="2000" dirty="0"/>
          </a:p>
          <a:p>
            <a:pPr marL="0" indent="0" algn="just">
              <a:buNone/>
            </a:pPr>
            <a:r>
              <a:rPr lang="en-AU" sz="2000" dirty="0"/>
              <a:t>Presumption rebutted where price is partially refundable in event NFP entity does not deliver goods or services, i.e. fundraising tickets consisting of donation and dinner.</a:t>
            </a:r>
          </a:p>
          <a:p>
            <a:pPr marL="0" indent="0" algn="just">
              <a:buNone/>
            </a:pPr>
            <a:endParaRPr lang="en-AU" sz="2000" dirty="0"/>
          </a:p>
          <a:p>
            <a:pPr marL="0" indent="0" algn="just">
              <a:buNone/>
            </a:pPr>
            <a:r>
              <a:rPr lang="en-AU" sz="2000" dirty="0"/>
              <a:t>Where presumption rebutted, disaggregate transaction price into transfer of promised goods or services under AASB 15 and contribution under AASB 1058.</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27430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Step 5</a:t>
            </a:r>
            <a:endParaRPr lang="en-AU" b="1" dirty="0"/>
          </a:p>
        </p:txBody>
      </p:sp>
      <p:sp>
        <p:nvSpPr>
          <p:cNvPr id="3" name="Content Placeholder 2"/>
          <p:cNvSpPr>
            <a:spLocks noGrp="1"/>
          </p:cNvSpPr>
          <p:nvPr>
            <p:ph idx="1"/>
          </p:nvPr>
        </p:nvSpPr>
        <p:spPr/>
        <p:txBody>
          <a:bodyPr>
            <a:noAutofit/>
          </a:bodyPr>
          <a:lstStyle/>
          <a:p>
            <a:pPr marL="0" indent="0" algn="just">
              <a:buNone/>
            </a:pPr>
            <a:r>
              <a:rPr lang="en-AU" sz="2000" b="1" dirty="0"/>
              <a:t>Step 5: Recognise revenue as each distinct performance obligations is satisfied</a:t>
            </a:r>
          </a:p>
          <a:p>
            <a:pPr marL="0" indent="0" algn="just">
              <a:buNone/>
            </a:pPr>
            <a:endParaRPr lang="en-AU" sz="2000" dirty="0"/>
          </a:p>
          <a:p>
            <a:pPr marL="0" indent="0" algn="just">
              <a:buNone/>
            </a:pPr>
            <a:r>
              <a:rPr lang="en-AU" sz="2000" dirty="0"/>
              <a:t>An entity recognises revenue when (or as) it satisfies a performance obligation by transferring a promised good or service to a customer (which is when the customer obtains control of that good or service).</a:t>
            </a:r>
          </a:p>
          <a:p>
            <a:pPr marL="0" indent="0" algn="just">
              <a:buNone/>
            </a:pPr>
            <a:endParaRPr lang="en-AU" sz="2000" dirty="0"/>
          </a:p>
          <a:p>
            <a:pPr marL="0" indent="0" algn="just">
              <a:buNone/>
            </a:pPr>
            <a:r>
              <a:rPr lang="en-AU" sz="2000" dirty="0"/>
              <a:t>A performance obligation may be satisfied at:</a:t>
            </a:r>
          </a:p>
          <a:p>
            <a:pPr marL="0" indent="0" algn="just">
              <a:buNone/>
            </a:pPr>
            <a:endParaRPr lang="en-AU" sz="2000" dirty="0"/>
          </a:p>
          <a:p>
            <a:pPr algn="just"/>
            <a:r>
              <a:rPr lang="en-AU" sz="2000" b="1" dirty="0"/>
              <a:t>a point in time </a:t>
            </a:r>
            <a:r>
              <a:rPr lang="en-AU" sz="2000" dirty="0"/>
              <a:t>(typically for promises to transfer </a:t>
            </a:r>
            <a:r>
              <a:rPr lang="en-AU" sz="2000" b="1" dirty="0"/>
              <a:t>goods</a:t>
            </a:r>
            <a:r>
              <a:rPr lang="en-AU" sz="2000" dirty="0"/>
              <a:t> to a customer); or</a:t>
            </a:r>
          </a:p>
          <a:p>
            <a:pPr algn="just"/>
            <a:endParaRPr lang="en-AU" sz="2000" dirty="0"/>
          </a:p>
          <a:p>
            <a:pPr algn="just"/>
            <a:r>
              <a:rPr lang="en-AU" sz="2000" b="1" dirty="0"/>
              <a:t>over time </a:t>
            </a:r>
            <a:r>
              <a:rPr lang="en-AU" sz="2000" dirty="0"/>
              <a:t>(typically for promises to transfer</a:t>
            </a:r>
            <a:r>
              <a:rPr lang="en-AU" sz="2000" b="1" dirty="0"/>
              <a:t> services </a:t>
            </a:r>
            <a:r>
              <a:rPr lang="en-AU" sz="2000" dirty="0"/>
              <a:t>to a customer).</a:t>
            </a:r>
          </a:p>
          <a:p>
            <a:pPr marL="0" indent="0" algn="just">
              <a:buNone/>
            </a:pPr>
            <a:endParaRPr lang="en-AU" sz="20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32794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Step 5 (Cont.)</a:t>
            </a:r>
            <a:endParaRPr lang="en-AU" b="1" dirty="0"/>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800" b="1" dirty="0"/>
              <a:t>Point in time recognition</a:t>
            </a:r>
            <a:r>
              <a:rPr lang="en-AU" sz="1800" dirty="0"/>
              <a:t> occurs when there is </a:t>
            </a:r>
            <a:r>
              <a:rPr lang="en-AU" sz="1800" b="1" dirty="0"/>
              <a:t>a transfer of control </a:t>
            </a:r>
            <a:r>
              <a:rPr lang="en-AU" sz="1800" dirty="0"/>
              <a:t>to the customer (previously the focus was on the transfer of risk and rewards of ownership).</a:t>
            </a:r>
          </a:p>
          <a:p>
            <a:pPr marL="0" indent="0" algn="just">
              <a:buNone/>
            </a:pPr>
            <a:endParaRPr lang="en-AU" sz="1800" dirty="0"/>
          </a:p>
          <a:p>
            <a:pPr marL="0" indent="0" algn="just">
              <a:buNone/>
            </a:pPr>
            <a:r>
              <a:rPr lang="en-AU" sz="1800" b="1" dirty="0"/>
              <a:t>Over time recognition</a:t>
            </a:r>
            <a:r>
              <a:rPr lang="en-AU" sz="1800" dirty="0"/>
              <a:t> requires evidence of </a:t>
            </a:r>
            <a:r>
              <a:rPr lang="en-AU" sz="1800" b="1" dirty="0"/>
              <a:t>continuous transfer of control</a:t>
            </a:r>
            <a:r>
              <a:rPr lang="en-AU" sz="1800" dirty="0"/>
              <a:t>.</a:t>
            </a:r>
          </a:p>
          <a:p>
            <a:pPr marL="0" indent="0" algn="just">
              <a:buNone/>
            </a:pPr>
            <a:endParaRPr lang="en-AU" sz="1800" dirty="0"/>
          </a:p>
          <a:p>
            <a:pPr marL="0" indent="0" algn="just">
              <a:buNone/>
            </a:pPr>
            <a:r>
              <a:rPr lang="en-AU" sz="1800" dirty="0"/>
              <a:t>To be over time, meet any of these 3 criteria:</a:t>
            </a:r>
          </a:p>
          <a:p>
            <a:pPr algn="just"/>
            <a:r>
              <a:rPr lang="en-AU" sz="1800" dirty="0"/>
              <a:t>Customer simultaneously receives and consumes the benefits provided by the entity’s performance as the entity performs;</a:t>
            </a:r>
          </a:p>
          <a:p>
            <a:pPr algn="just"/>
            <a:r>
              <a:rPr lang="en-AU" sz="1800" dirty="0"/>
              <a:t>The entity’s performance creates or enhances an asset that the customer controls as the asset is created or enhanced; or</a:t>
            </a:r>
          </a:p>
          <a:p>
            <a:pPr algn="just"/>
            <a:r>
              <a:rPr lang="en-AU" sz="1800" dirty="0"/>
              <a:t>The entity’s performance does not create an asset with an alternative use to the entity, and the entity has an enforceable right to payment for performance completed to date</a:t>
            </a:r>
          </a:p>
          <a:p>
            <a:pPr marL="0" indent="0" algn="just">
              <a:buNone/>
            </a:pPr>
            <a:endParaRPr lang="en-AU" sz="20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9816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Step 5 (Cont.)</a:t>
            </a:r>
            <a:endParaRPr lang="en-AU" b="1" dirty="0"/>
          </a:p>
        </p:txBody>
      </p:sp>
      <p:sp>
        <p:nvSpPr>
          <p:cNvPr id="3" name="Content Placeholder 2"/>
          <p:cNvSpPr>
            <a:spLocks noGrp="1"/>
          </p:cNvSpPr>
          <p:nvPr>
            <p:ph idx="1"/>
          </p:nvPr>
        </p:nvSpPr>
        <p:spPr/>
        <p:txBody>
          <a:bodyPr>
            <a:noAutofit/>
          </a:bodyPr>
          <a:lstStyle/>
          <a:p>
            <a:pPr marL="0" indent="0" algn="just">
              <a:buNone/>
            </a:pPr>
            <a:r>
              <a:rPr lang="en-AU" sz="2000" b="1" dirty="0"/>
              <a:t>Step 5 Measuring performance over time e.g. replacing percentage of completion</a:t>
            </a:r>
          </a:p>
          <a:p>
            <a:pPr marL="0" indent="0" algn="just">
              <a:buNone/>
            </a:pPr>
            <a:endParaRPr lang="en-AU" sz="1600" dirty="0"/>
          </a:p>
          <a:p>
            <a:pPr marL="0" indent="0" algn="just">
              <a:buNone/>
            </a:pPr>
            <a:r>
              <a:rPr lang="en-AU" sz="1600" b="1" dirty="0"/>
              <a:t>Output Methods</a:t>
            </a:r>
            <a:r>
              <a:rPr lang="en-AU" sz="1600" dirty="0"/>
              <a:t> – revenue based of the value transferred to the customer</a:t>
            </a:r>
          </a:p>
          <a:p>
            <a:pPr marL="0" indent="0" algn="just">
              <a:buNone/>
            </a:pPr>
            <a:r>
              <a:rPr lang="en-AU" sz="1600" dirty="0"/>
              <a:t>–   Surveys of work performed</a:t>
            </a:r>
          </a:p>
          <a:p>
            <a:pPr marL="0" indent="0" algn="just">
              <a:buNone/>
            </a:pPr>
            <a:r>
              <a:rPr lang="en-AU" sz="1600" dirty="0"/>
              <a:t>–   Goods Units produced</a:t>
            </a:r>
          </a:p>
          <a:p>
            <a:pPr marL="0" indent="0" algn="just">
              <a:buNone/>
            </a:pPr>
            <a:r>
              <a:rPr lang="en-AU" sz="1600" dirty="0"/>
              <a:t>–   Service Units delivered</a:t>
            </a:r>
          </a:p>
          <a:p>
            <a:pPr marL="0" indent="0" algn="just">
              <a:buNone/>
            </a:pPr>
            <a:r>
              <a:rPr lang="en-AU" sz="1600" dirty="0"/>
              <a:t>–   Contract milestones</a:t>
            </a:r>
          </a:p>
          <a:p>
            <a:pPr marL="0" indent="0" algn="just">
              <a:buNone/>
            </a:pPr>
            <a:endParaRPr lang="en-AU" sz="1600" dirty="0"/>
          </a:p>
          <a:p>
            <a:pPr marL="0" indent="0" algn="just">
              <a:buNone/>
            </a:pPr>
            <a:r>
              <a:rPr lang="en-AU" sz="1600" b="1" dirty="0"/>
              <a:t>Input methods</a:t>
            </a:r>
            <a:r>
              <a:rPr lang="en-AU" sz="1600" dirty="0"/>
              <a:t> – revenue based on the entity’s efforts to satisfy the performance obligation</a:t>
            </a:r>
          </a:p>
          <a:p>
            <a:pPr marL="0" indent="0" algn="just">
              <a:buNone/>
            </a:pPr>
            <a:r>
              <a:rPr lang="en-AU" sz="1600" dirty="0"/>
              <a:t>–   Costs incurred</a:t>
            </a:r>
          </a:p>
          <a:p>
            <a:pPr marL="0" indent="0" algn="just">
              <a:buNone/>
            </a:pPr>
            <a:r>
              <a:rPr lang="en-AU" sz="1600" dirty="0"/>
              <a:t>–   Staff Labour hours used</a:t>
            </a:r>
          </a:p>
          <a:p>
            <a:pPr marL="0" indent="0" algn="just">
              <a:buNone/>
            </a:pPr>
            <a:r>
              <a:rPr lang="en-AU" sz="1600" dirty="0"/>
              <a:t>–   Client service hours used</a:t>
            </a:r>
          </a:p>
          <a:p>
            <a:pPr marL="0" indent="0" algn="just">
              <a:buNone/>
            </a:pPr>
            <a:endParaRPr lang="en-AU" sz="16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284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Implementation Issues</a:t>
            </a:r>
            <a:endParaRPr lang="en-AU" b="1" dirty="0"/>
          </a:p>
        </p:txBody>
      </p:sp>
      <p:sp>
        <p:nvSpPr>
          <p:cNvPr id="3" name="Content Placeholder 2"/>
          <p:cNvSpPr>
            <a:spLocks noGrp="1"/>
          </p:cNvSpPr>
          <p:nvPr>
            <p:ph idx="1"/>
          </p:nvPr>
        </p:nvSpPr>
        <p:spPr/>
        <p:txBody>
          <a:bodyPr>
            <a:noAutofit/>
          </a:bodyPr>
          <a:lstStyle/>
          <a:p>
            <a:pPr marL="0" indent="0" algn="just">
              <a:buNone/>
            </a:pPr>
            <a:r>
              <a:rPr lang="en-AU" sz="2000" b="1" dirty="0"/>
              <a:t>What is the key issues for NFPs with implementing AASB 15?</a:t>
            </a:r>
          </a:p>
          <a:p>
            <a:pPr marL="0" indent="0" algn="just">
              <a:buNone/>
            </a:pPr>
            <a:endParaRPr lang="en-AU" sz="1600" dirty="0"/>
          </a:p>
          <a:p>
            <a:pPr algn="just">
              <a:buFont typeface="+mj-lt"/>
              <a:buAutoNum type="arabicPeriod"/>
            </a:pPr>
            <a:r>
              <a:rPr lang="en-AU" sz="2000" dirty="0"/>
              <a:t>Identifying the enforceable contract with the customer?</a:t>
            </a:r>
          </a:p>
          <a:p>
            <a:pPr algn="just">
              <a:buFont typeface="+mj-lt"/>
              <a:buAutoNum type="arabicPeriod"/>
            </a:pPr>
            <a:endParaRPr lang="en-AU" sz="2000" dirty="0"/>
          </a:p>
          <a:p>
            <a:pPr algn="just">
              <a:buFont typeface="+mj-lt"/>
              <a:buAutoNum type="arabicPeriod"/>
            </a:pPr>
            <a:r>
              <a:rPr lang="en-AU" sz="2000" dirty="0"/>
              <a:t>Is the performance obligations sufficiently specific?</a:t>
            </a:r>
          </a:p>
          <a:p>
            <a:pPr algn="just">
              <a:buFont typeface="+mj-lt"/>
              <a:buAutoNum type="arabicPeriod"/>
            </a:pPr>
            <a:endParaRPr lang="en-AU" sz="2000" dirty="0"/>
          </a:p>
          <a:p>
            <a:pPr algn="just">
              <a:buFont typeface="+mj-lt"/>
              <a:buAutoNum type="arabicPeriod"/>
            </a:pPr>
            <a:r>
              <a:rPr lang="en-AU" sz="2000" dirty="0"/>
              <a:t>Do you recognise revenue over time or at point in time?</a:t>
            </a:r>
          </a:p>
          <a:p>
            <a:pPr algn="just">
              <a:buFont typeface="+mj-lt"/>
              <a:buAutoNum type="arabicPeriod"/>
            </a:pPr>
            <a:endParaRPr lang="en-AU" sz="2000" dirty="0"/>
          </a:p>
          <a:p>
            <a:pPr algn="just">
              <a:buFont typeface="+mj-lt"/>
              <a:buAutoNum type="arabicPeriod"/>
            </a:pPr>
            <a:r>
              <a:rPr lang="en-AU" sz="2000" dirty="0"/>
              <a:t>How to account for non-refundable up-front fees?</a:t>
            </a:r>
          </a:p>
          <a:p>
            <a:pPr algn="just">
              <a:buFont typeface="+mj-lt"/>
              <a:buAutoNum type="arabicPeriod"/>
            </a:pPr>
            <a:endParaRPr lang="en-AU" sz="1600" dirty="0"/>
          </a:p>
          <a:p>
            <a:pPr marL="0" indent="0" algn="just">
              <a:buNone/>
            </a:pPr>
            <a:endParaRPr lang="en-AU" sz="16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01024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Implementation Issues</a:t>
            </a:r>
            <a:endParaRPr lang="en-AU" b="1" dirty="0"/>
          </a:p>
        </p:txBody>
      </p:sp>
      <p:sp>
        <p:nvSpPr>
          <p:cNvPr id="3" name="Content Placeholder 2"/>
          <p:cNvSpPr>
            <a:spLocks noGrp="1"/>
          </p:cNvSpPr>
          <p:nvPr>
            <p:ph idx="1"/>
          </p:nvPr>
        </p:nvSpPr>
        <p:spPr/>
        <p:txBody>
          <a:bodyPr>
            <a:noAutofit/>
          </a:bodyPr>
          <a:lstStyle/>
          <a:p>
            <a:pPr marL="0" indent="0" algn="just">
              <a:buNone/>
            </a:pPr>
            <a:r>
              <a:rPr lang="en-AU" sz="2000" b="1" dirty="0"/>
              <a:t>What is the key issues for NFPs with implementing AASB 15?</a:t>
            </a:r>
          </a:p>
          <a:p>
            <a:pPr marL="0" indent="0" algn="just">
              <a:buNone/>
            </a:pPr>
            <a:endParaRPr lang="en-AU" sz="1100" dirty="0"/>
          </a:p>
          <a:p>
            <a:pPr algn="just">
              <a:buFont typeface="+mj-lt"/>
              <a:buAutoNum type="arabicPeriod"/>
            </a:pPr>
            <a:r>
              <a:rPr lang="en-AU" sz="1400" b="1" dirty="0"/>
              <a:t>Identifying the enforceable contract with the customer?</a:t>
            </a:r>
          </a:p>
          <a:p>
            <a:pPr algn="just">
              <a:buFont typeface="+mj-lt"/>
              <a:buAutoNum type="arabicPeriod"/>
            </a:pPr>
            <a:endParaRPr lang="en-AU" sz="1100" dirty="0"/>
          </a:p>
          <a:p>
            <a:pPr marL="400050" lvl="1" indent="0" algn="just">
              <a:buNone/>
            </a:pPr>
            <a:r>
              <a:rPr lang="en-AU" sz="1400" b="1" u="sng" dirty="0"/>
              <a:t>Customer</a:t>
            </a:r>
          </a:p>
          <a:p>
            <a:pPr marL="400050" lvl="1" indent="0" algn="just">
              <a:buNone/>
            </a:pPr>
            <a:endParaRPr lang="en-AU" sz="1400" dirty="0"/>
          </a:p>
          <a:p>
            <a:pPr marL="400050" lvl="1" indent="0" algn="just">
              <a:buNone/>
            </a:pPr>
            <a:r>
              <a:rPr lang="en-AU" sz="1400" dirty="0"/>
              <a:t>Customer is the contracting party, but does not have to be recipient of goods or services</a:t>
            </a:r>
          </a:p>
          <a:p>
            <a:pPr marL="400050" lvl="1" indent="0" algn="just">
              <a:buNone/>
            </a:pPr>
            <a:endParaRPr lang="en-AU" sz="1400" dirty="0"/>
          </a:p>
          <a:p>
            <a:pPr marL="400050" lvl="1" indent="0" algn="just">
              <a:buNone/>
            </a:pPr>
            <a:r>
              <a:rPr lang="en-AU" sz="1400" dirty="0"/>
              <a:t>E.g. Government can still be customer where directs goods or services to third party beneficiaries</a:t>
            </a:r>
          </a:p>
          <a:p>
            <a:pPr marL="400050" lvl="1" indent="0" algn="just">
              <a:buNone/>
            </a:pPr>
            <a:endParaRPr lang="en-AU" sz="1400" dirty="0"/>
          </a:p>
          <a:p>
            <a:pPr marL="400050" lvl="1" indent="0" algn="just">
              <a:buNone/>
            </a:pPr>
            <a:r>
              <a:rPr lang="en-AU" sz="1400" b="1" u="sng" dirty="0"/>
              <a:t>Contract and enforceability</a:t>
            </a:r>
          </a:p>
          <a:p>
            <a:pPr marL="400050" lvl="1" indent="0" algn="just">
              <a:buNone/>
            </a:pPr>
            <a:endParaRPr lang="en-AU" sz="1400" dirty="0"/>
          </a:p>
          <a:p>
            <a:pPr marL="400050" lvl="1" indent="0" algn="just">
              <a:buNone/>
            </a:pPr>
            <a:r>
              <a:rPr lang="en-AU" sz="1400" dirty="0"/>
              <a:t>Contract need not have commercial substance –only economic substance</a:t>
            </a:r>
          </a:p>
          <a:p>
            <a:pPr marL="400050" lvl="1" indent="0" algn="just">
              <a:buNone/>
            </a:pPr>
            <a:r>
              <a:rPr lang="en-AU" sz="1400" dirty="0"/>
              <a:t>Arrangement is enforceable if customer has capacity to enforce through legal or “equivalent means”</a:t>
            </a:r>
          </a:p>
          <a:p>
            <a:pPr marL="400050" lvl="1" indent="0" algn="just">
              <a:buNone/>
            </a:pPr>
            <a:endParaRPr lang="en-AU" sz="1400" dirty="0"/>
          </a:p>
          <a:p>
            <a:pPr marL="400050" lvl="1" indent="0" algn="just">
              <a:buNone/>
            </a:pPr>
            <a:r>
              <a:rPr lang="en-AU" sz="1400" dirty="0"/>
              <a:t>E.g. MoU, heads of Agreement, Administrative arrangements, statutory provisions.</a:t>
            </a:r>
          </a:p>
          <a:p>
            <a:pPr lvl="1" algn="just">
              <a:buFont typeface="+mj-lt"/>
              <a:buAutoNum type="arabicPeriod"/>
            </a:pPr>
            <a:endParaRPr lang="en-AU" sz="1400" dirty="0"/>
          </a:p>
          <a:p>
            <a:pPr marL="0" indent="0" algn="just">
              <a:buNone/>
            </a:pPr>
            <a:endParaRPr lang="en-AU" sz="16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49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Example 1</a:t>
            </a:r>
            <a:endParaRPr lang="en-AU" b="1" dirty="0"/>
          </a:p>
        </p:txBody>
      </p:sp>
      <p:sp>
        <p:nvSpPr>
          <p:cNvPr id="3" name="Content Placeholder 2"/>
          <p:cNvSpPr>
            <a:spLocks noGrp="1"/>
          </p:cNvSpPr>
          <p:nvPr>
            <p:ph idx="1"/>
          </p:nvPr>
        </p:nvSpPr>
        <p:spPr/>
        <p:txBody>
          <a:bodyPr>
            <a:noAutofit/>
          </a:bodyPr>
          <a:lstStyle/>
          <a:p>
            <a:pPr marL="0" indent="0" algn="just">
              <a:buNone/>
            </a:pPr>
            <a:r>
              <a:rPr lang="en-AU" sz="1600" b="1" dirty="0"/>
              <a:t>Example 1 - Identifying the enforceable contract with the customer – Memo of Understanding</a:t>
            </a:r>
          </a:p>
          <a:p>
            <a:pPr algn="just">
              <a:buFont typeface="+mj-lt"/>
              <a:buAutoNum type="arabicPeriod"/>
            </a:pPr>
            <a:endParaRPr lang="en-AU" sz="1600" dirty="0"/>
          </a:p>
          <a:p>
            <a:pPr marL="0" indent="0" algn="just">
              <a:buNone/>
            </a:pPr>
            <a:r>
              <a:rPr lang="en-AU" sz="1600" dirty="0"/>
              <a:t>Green Wind Power “Green Power” is an NFP that specialises in assisting the Government with implementing renewable energy projects in rural communities.</a:t>
            </a:r>
          </a:p>
          <a:p>
            <a:pPr marL="0" indent="0" algn="just">
              <a:buNone/>
            </a:pPr>
            <a:endParaRPr lang="en-AU" sz="1600" dirty="0"/>
          </a:p>
          <a:p>
            <a:pPr algn="just"/>
            <a:r>
              <a:rPr lang="en-AU" sz="1600" dirty="0"/>
              <a:t>Green Power enters into a MOU with the Government to manage its renewable energy projects.</a:t>
            </a:r>
          </a:p>
          <a:p>
            <a:pPr marL="0" indent="0" algn="just">
              <a:buNone/>
            </a:pPr>
            <a:endParaRPr lang="en-AU" sz="1600" dirty="0"/>
          </a:p>
          <a:p>
            <a:pPr algn="just"/>
            <a:r>
              <a:rPr lang="en-AU" sz="1600" dirty="0"/>
              <a:t>MOU outlines various activities for which Green Power will be responsible for.</a:t>
            </a:r>
          </a:p>
          <a:p>
            <a:pPr algn="just"/>
            <a:endParaRPr lang="en-AU" sz="1600" dirty="0"/>
          </a:p>
          <a:p>
            <a:pPr algn="just"/>
            <a:r>
              <a:rPr lang="en-AU" sz="1600" dirty="0"/>
              <a:t>The Government will partially fund the costs of the projects.</a:t>
            </a:r>
          </a:p>
          <a:p>
            <a:pPr algn="just"/>
            <a:endParaRPr lang="en-AU" sz="1600" dirty="0"/>
          </a:p>
          <a:p>
            <a:pPr algn="just"/>
            <a:r>
              <a:rPr lang="en-AU" sz="1600" dirty="0"/>
              <a:t>MOU specifies that it is not legally binding, does not impose a refund obligation on Green Power, nor refer to other enforceability mechanisms.</a:t>
            </a:r>
          </a:p>
          <a:p>
            <a:pPr lvl="1" algn="just">
              <a:buFont typeface="+mj-lt"/>
              <a:buAutoNum type="arabicPeriod"/>
            </a:pPr>
            <a:endParaRPr lang="en-AU" sz="1400" dirty="0"/>
          </a:p>
          <a:p>
            <a:pPr marL="0" indent="0" algn="just">
              <a:buNone/>
            </a:pPr>
            <a:endParaRPr lang="en-AU" sz="16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57012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Example 1 (Cont.)</a:t>
            </a:r>
            <a:endParaRPr lang="en-AU" b="1" dirty="0"/>
          </a:p>
        </p:txBody>
      </p:sp>
      <p:sp>
        <p:nvSpPr>
          <p:cNvPr id="3" name="Content Placeholder 2"/>
          <p:cNvSpPr>
            <a:spLocks noGrp="1"/>
          </p:cNvSpPr>
          <p:nvPr>
            <p:ph idx="1"/>
          </p:nvPr>
        </p:nvSpPr>
        <p:spPr/>
        <p:txBody>
          <a:bodyPr>
            <a:noAutofit/>
          </a:bodyPr>
          <a:lstStyle/>
          <a:p>
            <a:pPr marL="0" indent="0" algn="just">
              <a:buNone/>
            </a:pPr>
            <a:r>
              <a:rPr lang="en-AU" sz="1600" b="1" dirty="0"/>
              <a:t>Example 1 - Identifying the enforceable contract with the customer – Memo of Understanding</a:t>
            </a:r>
          </a:p>
          <a:p>
            <a:pPr algn="just">
              <a:buFont typeface="+mj-lt"/>
              <a:buAutoNum type="arabicPeriod"/>
            </a:pPr>
            <a:endParaRPr lang="en-AU" sz="1600" dirty="0"/>
          </a:p>
          <a:p>
            <a:pPr marL="0" indent="0">
              <a:buNone/>
            </a:pPr>
            <a:r>
              <a:rPr lang="en-AU" sz="1600" b="1" dirty="0"/>
              <a:t>Is there an enforceable contract for the purposes of AASB 15?</a:t>
            </a:r>
          </a:p>
          <a:p>
            <a:pPr marL="0" indent="0">
              <a:buNone/>
            </a:pPr>
            <a:endParaRPr lang="en-AU" sz="1600" dirty="0"/>
          </a:p>
          <a:p>
            <a:r>
              <a:rPr lang="en-AU" sz="1600" dirty="0"/>
              <a:t>Is there a customer?</a:t>
            </a:r>
          </a:p>
          <a:p>
            <a:endParaRPr lang="en-AU" sz="1600" dirty="0"/>
          </a:p>
          <a:p>
            <a:pPr marL="400050" lvl="1" indent="0">
              <a:buNone/>
            </a:pPr>
            <a:r>
              <a:rPr lang="en-AU" sz="1400" dirty="0"/>
              <a:t>Yes - The Government is the customer, even though the beneficiaries are the rural communities.</a:t>
            </a:r>
          </a:p>
          <a:p>
            <a:endParaRPr lang="en-AU" sz="1600" dirty="0"/>
          </a:p>
          <a:p>
            <a:r>
              <a:rPr lang="en-AU" sz="1600" dirty="0"/>
              <a:t>Is there economic substance?</a:t>
            </a:r>
          </a:p>
          <a:p>
            <a:endParaRPr lang="en-AU" sz="1600" dirty="0"/>
          </a:p>
          <a:p>
            <a:pPr marL="400050" lvl="1" indent="0">
              <a:buNone/>
            </a:pPr>
            <a:r>
              <a:rPr lang="en-AU" sz="1400" dirty="0"/>
              <a:t>Yes, partial funding of projects still considered to have “economic substance” for Green Power.</a:t>
            </a:r>
          </a:p>
          <a:p>
            <a:endParaRPr lang="en-AU" sz="1600" dirty="0"/>
          </a:p>
          <a:p>
            <a:r>
              <a:rPr lang="en-AU" sz="1600" dirty="0"/>
              <a:t>Is the MOU enforceable?</a:t>
            </a:r>
          </a:p>
          <a:p>
            <a:pPr marL="457200" lvl="1" indent="0" algn="just">
              <a:buNone/>
            </a:pPr>
            <a:endParaRPr lang="en-AU" sz="1400" dirty="0"/>
          </a:p>
          <a:p>
            <a:pPr marL="400050" lvl="1" indent="0" algn="just">
              <a:buNone/>
            </a:pPr>
            <a:r>
              <a:rPr lang="en-AU" sz="1400" dirty="0"/>
              <a:t>No - Absent other information, no intention or mechanism to be considered enforceable</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35134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Example 2</a:t>
            </a:r>
            <a:endParaRPr lang="en-AU" b="1" dirty="0"/>
          </a:p>
        </p:txBody>
      </p:sp>
      <p:sp>
        <p:nvSpPr>
          <p:cNvPr id="3" name="Content Placeholder 2"/>
          <p:cNvSpPr>
            <a:spLocks noGrp="1"/>
          </p:cNvSpPr>
          <p:nvPr>
            <p:ph idx="1"/>
          </p:nvPr>
        </p:nvSpPr>
        <p:spPr/>
        <p:txBody>
          <a:bodyPr>
            <a:noAutofit/>
          </a:bodyPr>
          <a:lstStyle/>
          <a:p>
            <a:pPr marL="0" indent="0" algn="just">
              <a:buNone/>
            </a:pPr>
            <a:r>
              <a:rPr lang="en-AU" sz="1600" b="1" dirty="0"/>
              <a:t>Example 2 - Identifying the enforceable contract with the customer – Memo of Understanding</a:t>
            </a:r>
          </a:p>
          <a:p>
            <a:pPr algn="just">
              <a:buFont typeface="+mj-lt"/>
              <a:buAutoNum type="arabicPeriod"/>
            </a:pPr>
            <a:endParaRPr lang="en-AU" sz="1600" dirty="0"/>
          </a:p>
          <a:p>
            <a:pPr marL="0" indent="0" algn="just">
              <a:buNone/>
            </a:pPr>
            <a:r>
              <a:rPr lang="en-AU" sz="1600" dirty="0"/>
              <a:t>Green Wind Power “Green Power” is an NFP that specialises in assisting the Government with implementing renewable energy projects in rural communities.</a:t>
            </a:r>
          </a:p>
          <a:p>
            <a:pPr marL="0" indent="0" algn="just">
              <a:buNone/>
            </a:pPr>
            <a:endParaRPr lang="en-AU" sz="1600" dirty="0"/>
          </a:p>
          <a:p>
            <a:pPr algn="just"/>
            <a:r>
              <a:rPr lang="en-AU" sz="1400" dirty="0"/>
              <a:t>Green Power enters into a MOU with the Government to manage its renewable energy projects.</a:t>
            </a:r>
          </a:p>
          <a:p>
            <a:pPr marL="0" indent="0" algn="just">
              <a:buNone/>
            </a:pPr>
            <a:endParaRPr lang="en-AU" sz="1400" dirty="0"/>
          </a:p>
          <a:p>
            <a:pPr algn="just"/>
            <a:r>
              <a:rPr lang="en-AU" sz="1400" dirty="0"/>
              <a:t>MOU outlines various activities for which Green Power will be responsible for.</a:t>
            </a:r>
          </a:p>
          <a:p>
            <a:pPr algn="just"/>
            <a:endParaRPr lang="en-AU" sz="1400" dirty="0"/>
          </a:p>
          <a:p>
            <a:pPr algn="just"/>
            <a:r>
              <a:rPr lang="en-AU" sz="1400" dirty="0"/>
              <a:t>The Government will partially fund the costs of the projects.</a:t>
            </a:r>
          </a:p>
          <a:p>
            <a:pPr algn="just"/>
            <a:endParaRPr lang="en-AU" sz="1400" dirty="0"/>
          </a:p>
          <a:p>
            <a:pPr algn="just"/>
            <a:r>
              <a:rPr lang="en-AU" sz="1400" dirty="0"/>
              <a:t>MOU specifies that it is not legally binding, does not impose a refund obligation on Green Power, nor refer to other enforceability mechanisms.</a:t>
            </a:r>
          </a:p>
          <a:p>
            <a:pPr marL="0" indent="0" algn="just">
              <a:buNone/>
            </a:pPr>
            <a:endParaRPr lang="en-AU" sz="1400" dirty="0"/>
          </a:p>
          <a:p>
            <a:pPr algn="just"/>
            <a:r>
              <a:rPr lang="en-AU" sz="1400" dirty="0"/>
              <a:t>The parties indicated in their discussions their intention to rely upon the MOU. Green Power commenced providing services under the MOU and has reported for 2 months.</a:t>
            </a:r>
          </a:p>
          <a:p>
            <a:pPr lvl="1" algn="just">
              <a:buFont typeface="+mj-lt"/>
              <a:buAutoNum type="arabicPeriod"/>
            </a:pPr>
            <a:endParaRPr lang="en-AU" sz="1400" dirty="0"/>
          </a:p>
          <a:p>
            <a:pPr marL="0" indent="0" algn="just">
              <a:buNone/>
            </a:pPr>
            <a:endParaRPr lang="en-AU" sz="16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46094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Example 2 (Cont.)</a:t>
            </a:r>
            <a:endParaRPr lang="en-AU" b="1" dirty="0"/>
          </a:p>
        </p:txBody>
      </p:sp>
      <p:sp>
        <p:nvSpPr>
          <p:cNvPr id="3" name="Content Placeholder 2"/>
          <p:cNvSpPr>
            <a:spLocks noGrp="1"/>
          </p:cNvSpPr>
          <p:nvPr>
            <p:ph idx="1"/>
          </p:nvPr>
        </p:nvSpPr>
        <p:spPr/>
        <p:txBody>
          <a:bodyPr>
            <a:noAutofit/>
          </a:bodyPr>
          <a:lstStyle/>
          <a:p>
            <a:pPr marL="0" indent="0" algn="just">
              <a:buNone/>
            </a:pPr>
            <a:r>
              <a:rPr lang="en-AU" sz="1600" b="1" dirty="0"/>
              <a:t>Example 2 - Identifying the enforceable contract with the customer – Memo of Understanding</a:t>
            </a:r>
          </a:p>
          <a:p>
            <a:pPr algn="just">
              <a:buFont typeface="+mj-lt"/>
              <a:buAutoNum type="arabicPeriod"/>
            </a:pPr>
            <a:endParaRPr lang="en-AU" sz="1600" dirty="0"/>
          </a:p>
          <a:p>
            <a:pPr marL="0" indent="0">
              <a:buNone/>
            </a:pPr>
            <a:r>
              <a:rPr lang="en-AU" sz="1600" b="1" dirty="0"/>
              <a:t>Is there an enforceable contract for the purposes of AASB 15?</a:t>
            </a:r>
          </a:p>
          <a:p>
            <a:pPr marL="0" indent="0">
              <a:buNone/>
            </a:pPr>
            <a:endParaRPr lang="en-AU" sz="1600" dirty="0"/>
          </a:p>
          <a:p>
            <a:r>
              <a:rPr lang="en-AU" sz="1600" dirty="0"/>
              <a:t>Is there a customer?</a:t>
            </a:r>
          </a:p>
          <a:p>
            <a:endParaRPr lang="en-AU" sz="1600" dirty="0"/>
          </a:p>
          <a:p>
            <a:pPr marL="400050" lvl="1" indent="0">
              <a:buNone/>
            </a:pPr>
            <a:r>
              <a:rPr lang="en-AU" sz="1400" dirty="0"/>
              <a:t>Yes - The Government is the customer, even though the beneficiaries are the rural communities.</a:t>
            </a:r>
          </a:p>
          <a:p>
            <a:endParaRPr lang="en-AU" sz="1600" dirty="0"/>
          </a:p>
          <a:p>
            <a:r>
              <a:rPr lang="en-AU" sz="1600" dirty="0"/>
              <a:t>Is there economic substance?</a:t>
            </a:r>
          </a:p>
          <a:p>
            <a:endParaRPr lang="en-AU" sz="1600" dirty="0"/>
          </a:p>
          <a:p>
            <a:pPr marL="400050" lvl="1" indent="0">
              <a:buNone/>
            </a:pPr>
            <a:r>
              <a:rPr lang="en-AU" sz="1400" dirty="0"/>
              <a:t>Yes, partial funding of projects still considered to have “economic substance” for Green Power.</a:t>
            </a:r>
          </a:p>
          <a:p>
            <a:endParaRPr lang="en-AU" sz="1600" dirty="0"/>
          </a:p>
          <a:p>
            <a:r>
              <a:rPr lang="en-AU" sz="1600" dirty="0"/>
              <a:t>Is the MOU enforceable?</a:t>
            </a:r>
          </a:p>
          <a:p>
            <a:pPr marL="457200" lvl="1" indent="0" algn="just">
              <a:buNone/>
            </a:pPr>
            <a:endParaRPr lang="en-AU" sz="1400" dirty="0"/>
          </a:p>
          <a:p>
            <a:pPr marL="400050" lvl="1" indent="0" algn="just">
              <a:buNone/>
            </a:pPr>
            <a:r>
              <a:rPr lang="en-AU" sz="1400" dirty="0"/>
              <a:t>Yes, intention of parties is to rely on MOU, and actions by Green Power support it.</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0682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solidFill>
                  <a:schemeClr val="tx2">
                    <a:lumMod val="60000"/>
                    <a:lumOff val="40000"/>
                  </a:schemeClr>
                </a:solidFill>
              </a:rPr>
              <a:t>Introduction to Session 1</a:t>
            </a:r>
          </a:p>
        </p:txBody>
      </p:sp>
      <p:sp>
        <p:nvSpPr>
          <p:cNvPr id="3" name="Content Placeholder 2"/>
          <p:cNvSpPr>
            <a:spLocks noGrp="1"/>
          </p:cNvSpPr>
          <p:nvPr>
            <p:ph idx="1"/>
          </p:nvPr>
        </p:nvSpPr>
        <p:spPr/>
        <p:txBody>
          <a:bodyPr>
            <a:noAutofit/>
          </a:bodyPr>
          <a:lstStyle/>
          <a:p>
            <a:pPr marL="0" indent="0">
              <a:buNone/>
            </a:pPr>
            <a:r>
              <a:rPr lang="en-AU" sz="2200" b="1" dirty="0"/>
              <a:t>In this session about AASB 15 we will address:</a:t>
            </a:r>
          </a:p>
          <a:p>
            <a:pPr marL="0" indent="0">
              <a:buNone/>
            </a:pPr>
            <a:endParaRPr lang="en-AU" sz="2000" b="1" dirty="0"/>
          </a:p>
          <a:p>
            <a:r>
              <a:rPr lang="en-AU" sz="2000" dirty="0"/>
              <a:t>Discuss the 5 step model for revenue recognition and measurement </a:t>
            </a:r>
          </a:p>
          <a:p>
            <a:endParaRPr lang="en-AU" sz="2000" dirty="0"/>
          </a:p>
          <a:p>
            <a:r>
              <a:rPr lang="en-AU" sz="2000" dirty="0"/>
              <a:t>Explore the issues of implementing AASB 15 as applicable to NFP’s</a:t>
            </a:r>
          </a:p>
          <a:p>
            <a:endParaRPr lang="en-AU" sz="2000" dirty="0"/>
          </a:p>
          <a:p>
            <a:r>
              <a:rPr lang="en-AU" sz="2000" dirty="0"/>
              <a:t>Work through illustrative examples</a:t>
            </a:r>
          </a:p>
          <a:p>
            <a:endParaRPr lang="en-AU" sz="2000" dirty="0"/>
          </a:p>
          <a:p>
            <a:r>
              <a:rPr lang="en-AU" sz="2000" dirty="0"/>
              <a:t>Discuss the key considerations when implementing AAS15</a:t>
            </a:r>
          </a:p>
          <a:p>
            <a:endParaRPr lang="en-AU" sz="2000" dirty="0"/>
          </a:p>
          <a:p>
            <a:r>
              <a:rPr lang="en-AU" sz="2000" dirty="0"/>
              <a:t>Deal with your questions</a:t>
            </a:r>
          </a:p>
          <a:p>
            <a:pPr marL="0" indent="0">
              <a:buNone/>
            </a:pPr>
            <a:endParaRPr lang="en-AU" sz="2000" dirty="0"/>
          </a:p>
          <a:p>
            <a:pPr marL="0" indent="0">
              <a:buNone/>
            </a:pPr>
            <a:endParaRPr lang="en-AU" sz="2000" dirty="0"/>
          </a:p>
          <a:p>
            <a:endParaRPr lang="en-AU" sz="2000" dirty="0"/>
          </a:p>
        </p:txBody>
      </p:sp>
    </p:spTree>
    <p:extLst>
      <p:ext uri="{BB962C8B-B14F-4D97-AF65-F5344CB8AC3E}">
        <p14:creationId xmlns:p14="http://schemas.microsoft.com/office/powerpoint/2010/main" val="12699098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Implementation Issues</a:t>
            </a:r>
            <a:endParaRPr lang="en-AU" b="1" dirty="0"/>
          </a:p>
        </p:txBody>
      </p:sp>
      <p:sp>
        <p:nvSpPr>
          <p:cNvPr id="3" name="Content Placeholder 2"/>
          <p:cNvSpPr>
            <a:spLocks noGrp="1"/>
          </p:cNvSpPr>
          <p:nvPr>
            <p:ph idx="1"/>
          </p:nvPr>
        </p:nvSpPr>
        <p:spPr/>
        <p:txBody>
          <a:bodyPr>
            <a:noAutofit/>
          </a:bodyPr>
          <a:lstStyle/>
          <a:p>
            <a:pPr marL="0" indent="0" algn="just">
              <a:buNone/>
            </a:pPr>
            <a:r>
              <a:rPr lang="en-AU" sz="2000" b="1" dirty="0"/>
              <a:t>What is the key issues for NFPs with implementing AASB 15?</a:t>
            </a:r>
          </a:p>
          <a:p>
            <a:pPr marL="0" indent="0" algn="just">
              <a:buNone/>
            </a:pPr>
            <a:endParaRPr lang="en-AU" sz="1600" dirty="0"/>
          </a:p>
          <a:p>
            <a:pPr algn="just">
              <a:buAutoNum type="arabicPeriod" startAt="2"/>
            </a:pPr>
            <a:r>
              <a:rPr lang="en-AU" sz="1400" b="1" dirty="0"/>
              <a:t>Is the performance obligations sufficiently specific?</a:t>
            </a:r>
          </a:p>
          <a:p>
            <a:pPr marL="0" indent="0" algn="just">
              <a:buNone/>
            </a:pPr>
            <a:endParaRPr lang="en-AU" sz="1400" b="1" dirty="0"/>
          </a:p>
          <a:p>
            <a:pPr marL="400050" lvl="1" indent="0" algn="just">
              <a:buNone/>
            </a:pPr>
            <a:r>
              <a:rPr lang="en-AU" sz="1400" dirty="0"/>
              <a:t>A promise to transfer to the customer a distinct good or service.</a:t>
            </a:r>
          </a:p>
          <a:p>
            <a:pPr marL="400050" lvl="1" indent="0" algn="just">
              <a:buNone/>
            </a:pPr>
            <a:endParaRPr lang="en-AU" sz="1400" dirty="0"/>
          </a:p>
          <a:p>
            <a:pPr marL="400050" lvl="1" indent="0" algn="just">
              <a:buNone/>
            </a:pPr>
            <a:r>
              <a:rPr lang="en-AU" sz="1400" dirty="0"/>
              <a:t>Performance obligations do not include activities undertaken to fulfil a contract unless they transfer a good or service</a:t>
            </a:r>
          </a:p>
          <a:p>
            <a:pPr marL="400050" lvl="1" indent="0" algn="just">
              <a:buNone/>
            </a:pPr>
            <a:endParaRPr lang="en-AU" sz="1400" dirty="0"/>
          </a:p>
          <a:p>
            <a:pPr marL="400050" lvl="1" indent="0" algn="just">
              <a:buNone/>
            </a:pPr>
            <a:r>
              <a:rPr lang="en-AU" sz="1400" dirty="0"/>
              <a:t>Is it separately identifiable from other promises in the contract?</a:t>
            </a:r>
          </a:p>
          <a:p>
            <a:pPr marL="400050" lvl="1" indent="0" algn="just">
              <a:buNone/>
            </a:pPr>
            <a:endParaRPr lang="en-AU" sz="1400" dirty="0"/>
          </a:p>
          <a:p>
            <a:pPr marL="400050" lvl="1" indent="0" algn="just">
              <a:buNone/>
            </a:pPr>
            <a:r>
              <a:rPr lang="en-AU" sz="1400" dirty="0"/>
              <a:t>Performance obligation needs to be sufficiently specific to determine </a:t>
            </a:r>
            <a:r>
              <a:rPr lang="en-AU" sz="1400" u="sng" dirty="0"/>
              <a:t>when</a:t>
            </a:r>
            <a:r>
              <a:rPr lang="en-AU" sz="1400" dirty="0"/>
              <a:t> the obligation under the arrangement has been satisfied.</a:t>
            </a:r>
          </a:p>
          <a:p>
            <a:pPr marL="400050" lvl="1" indent="0" algn="just">
              <a:buNone/>
            </a:pPr>
            <a:endParaRPr lang="en-AU" sz="1400" dirty="0"/>
          </a:p>
          <a:p>
            <a:pPr marL="400050" lvl="1" indent="0" algn="just">
              <a:buNone/>
            </a:pPr>
            <a:r>
              <a:rPr lang="en-AU" sz="1400" dirty="0"/>
              <a:t>The performance obligations in the contract are sufficiently specific e.g. funding to deliver 1000 childcare hours to children under 4 years of age from low socio-economic families vs funding to deliver childcare to low socio-economic families, which most of the families are.</a:t>
            </a:r>
          </a:p>
          <a:p>
            <a:pPr lvl="1" algn="just">
              <a:buFont typeface="+mj-lt"/>
              <a:buAutoNum type="arabicPeriod"/>
            </a:pPr>
            <a:endParaRPr lang="en-AU" sz="1000" dirty="0"/>
          </a:p>
          <a:p>
            <a:pPr lvl="1" algn="just">
              <a:buFont typeface="+mj-lt"/>
              <a:buAutoNum type="arabicPeriod"/>
            </a:pPr>
            <a:endParaRPr lang="en-AU" sz="1000" dirty="0"/>
          </a:p>
          <a:p>
            <a:pPr marL="0" indent="0" algn="just">
              <a:buNone/>
            </a:pPr>
            <a:endParaRPr lang="en-AU" sz="16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72897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Implementation Issues</a:t>
            </a:r>
            <a:endParaRPr lang="en-AU" b="1" dirty="0"/>
          </a:p>
        </p:txBody>
      </p:sp>
      <p:sp>
        <p:nvSpPr>
          <p:cNvPr id="3" name="Content Placeholder 2"/>
          <p:cNvSpPr>
            <a:spLocks noGrp="1"/>
          </p:cNvSpPr>
          <p:nvPr>
            <p:ph idx="1"/>
          </p:nvPr>
        </p:nvSpPr>
        <p:spPr/>
        <p:txBody>
          <a:bodyPr>
            <a:noAutofit/>
          </a:bodyPr>
          <a:lstStyle/>
          <a:p>
            <a:pPr marL="0" indent="0" algn="just">
              <a:buNone/>
            </a:pPr>
            <a:r>
              <a:rPr lang="en-AU" sz="2000" b="1" dirty="0"/>
              <a:t>What is the key issues for NFPs with implementing AASB 15?</a:t>
            </a:r>
          </a:p>
          <a:p>
            <a:pPr marL="0" indent="0" algn="just">
              <a:buNone/>
            </a:pPr>
            <a:endParaRPr lang="en-AU" sz="1600" dirty="0"/>
          </a:p>
          <a:p>
            <a:pPr algn="just">
              <a:buAutoNum type="arabicPeriod" startAt="2"/>
            </a:pPr>
            <a:r>
              <a:rPr lang="en-AU" sz="1400" b="1" dirty="0"/>
              <a:t>Is the performance obligations sufficiently specific? (Continued)</a:t>
            </a:r>
          </a:p>
          <a:p>
            <a:pPr marL="0" indent="0" algn="just">
              <a:buNone/>
            </a:pPr>
            <a:endParaRPr lang="en-AU" sz="1400" b="1" dirty="0"/>
          </a:p>
          <a:p>
            <a:pPr marL="400050" lvl="1" indent="0" algn="just">
              <a:buNone/>
            </a:pPr>
            <a:r>
              <a:rPr lang="en-AU" sz="1400" dirty="0"/>
              <a:t>Judgement is to be applied when determining whether a promise is ‘sufficiently specific’ or not. </a:t>
            </a:r>
          </a:p>
          <a:p>
            <a:pPr marL="400050" lvl="1" indent="0" algn="just">
              <a:buNone/>
            </a:pPr>
            <a:endParaRPr lang="en-AU" sz="1400" dirty="0"/>
          </a:p>
          <a:p>
            <a:pPr marL="400050" lvl="1" indent="0" algn="just">
              <a:buNone/>
            </a:pPr>
            <a:r>
              <a:rPr lang="en-AU" sz="1400" dirty="0"/>
              <a:t>All sufficiently specific requirements would typically include the following:</a:t>
            </a:r>
          </a:p>
          <a:p>
            <a:pPr marL="685800" lvl="1" algn="just">
              <a:buFont typeface="Wingdings" panose="05000000000000000000" pitchFamily="2" charset="2"/>
              <a:buChar char="Ø"/>
            </a:pPr>
            <a:r>
              <a:rPr lang="en-AU" sz="1400" dirty="0"/>
              <a:t>The nature or type of goods or services</a:t>
            </a:r>
          </a:p>
          <a:p>
            <a:pPr marL="685800" lvl="1" algn="just">
              <a:buFont typeface="Wingdings" panose="05000000000000000000" pitchFamily="2" charset="2"/>
              <a:buChar char="Ø"/>
            </a:pPr>
            <a:r>
              <a:rPr lang="en-AU" sz="1400" dirty="0"/>
              <a:t>The cost or value of goods or services</a:t>
            </a:r>
          </a:p>
          <a:p>
            <a:pPr marL="685800" lvl="1" algn="just">
              <a:buFont typeface="Wingdings" panose="05000000000000000000" pitchFamily="2" charset="2"/>
              <a:buChar char="Ø"/>
            </a:pPr>
            <a:r>
              <a:rPr lang="en-AU" sz="1400" dirty="0"/>
              <a:t>The quantity of goods or services, and</a:t>
            </a:r>
          </a:p>
          <a:p>
            <a:pPr marL="685800" lvl="1" algn="just">
              <a:buFont typeface="Wingdings" panose="05000000000000000000" pitchFamily="2" charset="2"/>
              <a:buChar char="Ø"/>
            </a:pPr>
            <a:r>
              <a:rPr lang="en-AU" sz="1400" dirty="0"/>
              <a:t>The period of time over which the goods or services must be transferred.</a:t>
            </a:r>
          </a:p>
          <a:p>
            <a:pPr marL="400050" lvl="1" indent="0" algn="just">
              <a:buNone/>
            </a:pPr>
            <a:endParaRPr lang="en-AU" sz="1400" dirty="0"/>
          </a:p>
          <a:p>
            <a:pPr marL="400050" lvl="1" indent="0" algn="just">
              <a:buNone/>
            </a:pPr>
            <a:r>
              <a:rPr lang="en-AU" sz="1400" dirty="0"/>
              <a:t>Each promise/ performance obligation is assessed separately to determine if it is ‘sufficiently specific’ enough to qualify as a performance obligation, but does not have to meet all the above requirements. </a:t>
            </a:r>
          </a:p>
          <a:p>
            <a:pPr marL="400050" lvl="1" indent="0" algn="just">
              <a:buNone/>
            </a:pPr>
            <a:endParaRPr lang="en-AU" sz="1400" dirty="0"/>
          </a:p>
          <a:p>
            <a:pPr marL="400050" lvl="1" indent="0" algn="just">
              <a:buNone/>
            </a:pPr>
            <a:r>
              <a:rPr lang="en-AU" sz="1400" dirty="0"/>
              <a:t>Sufficiently specific requirements are crucial with respect as to whether income recognition must be deferred until delivery of the associated goods or services. </a:t>
            </a:r>
          </a:p>
          <a:p>
            <a:pPr marL="457200" lvl="1" indent="0" algn="just">
              <a:buNone/>
            </a:pPr>
            <a:endParaRPr lang="en-AU" sz="1000" dirty="0"/>
          </a:p>
          <a:p>
            <a:pPr lvl="1" algn="just">
              <a:buFont typeface="+mj-lt"/>
              <a:buAutoNum type="arabicPeriod"/>
            </a:pPr>
            <a:endParaRPr lang="en-AU" sz="1000" dirty="0"/>
          </a:p>
          <a:p>
            <a:pPr marL="0" indent="0" algn="just">
              <a:buNone/>
            </a:pPr>
            <a:endParaRPr lang="en-AU" sz="16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14289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Example 3</a:t>
            </a:r>
            <a:endParaRPr lang="en-AU" b="1" dirty="0"/>
          </a:p>
        </p:txBody>
      </p:sp>
      <p:sp>
        <p:nvSpPr>
          <p:cNvPr id="3" name="Content Placeholder 2"/>
          <p:cNvSpPr>
            <a:spLocks noGrp="1"/>
          </p:cNvSpPr>
          <p:nvPr>
            <p:ph idx="1"/>
          </p:nvPr>
        </p:nvSpPr>
        <p:spPr/>
        <p:txBody>
          <a:bodyPr>
            <a:noAutofit/>
          </a:bodyPr>
          <a:lstStyle/>
          <a:p>
            <a:pPr marL="0" indent="0" algn="just">
              <a:buNone/>
            </a:pPr>
            <a:r>
              <a:rPr lang="en-AU" sz="1600" b="1" dirty="0"/>
              <a:t>Example 3 - Is the performance obligations sufficiently specific – Research IP</a:t>
            </a:r>
          </a:p>
          <a:p>
            <a:pPr algn="just">
              <a:buFont typeface="+mj-lt"/>
              <a:buAutoNum type="arabicPeriod"/>
            </a:pPr>
            <a:endParaRPr lang="en-AU" sz="1600" dirty="0"/>
          </a:p>
          <a:p>
            <a:pPr marL="0" indent="0" algn="just">
              <a:buNone/>
            </a:pPr>
            <a:r>
              <a:rPr lang="en-AU" sz="1600" dirty="0"/>
              <a:t>University of Tasmania (UT) is given $4m cash to conduct research by the Tasmanian State Government . The terms of agreement are:</a:t>
            </a:r>
          </a:p>
          <a:p>
            <a:pPr marL="0" indent="0" algn="just">
              <a:buNone/>
            </a:pPr>
            <a:endParaRPr lang="en-AU" sz="1600" dirty="0"/>
          </a:p>
          <a:p>
            <a:pPr algn="just"/>
            <a:r>
              <a:rPr lang="en-AU" sz="1600" dirty="0"/>
              <a:t>UT to conduct research in a specified area (agricultural food production and impact of climate change).</a:t>
            </a:r>
          </a:p>
          <a:p>
            <a:pPr algn="just"/>
            <a:endParaRPr lang="en-AU" sz="1600" dirty="0"/>
          </a:p>
          <a:p>
            <a:pPr algn="just"/>
            <a:r>
              <a:rPr lang="en-AU" sz="1600" dirty="0"/>
              <a:t>UT must return all unspent, uncommitted funding on completion of the research.</a:t>
            </a:r>
          </a:p>
          <a:p>
            <a:pPr algn="just"/>
            <a:endParaRPr lang="en-AU" sz="1600" dirty="0"/>
          </a:p>
          <a:p>
            <a:pPr algn="just"/>
            <a:r>
              <a:rPr lang="en-AU" sz="1600" dirty="0"/>
              <a:t>All research results and outcomes remain the property of the University, there is no transfer to the Tasmanian State Government.</a:t>
            </a:r>
          </a:p>
          <a:p>
            <a:pPr algn="just"/>
            <a:endParaRPr lang="en-AU" sz="1600" dirty="0"/>
          </a:p>
          <a:p>
            <a:pPr algn="just"/>
            <a:r>
              <a:rPr lang="en-AU" sz="1600" dirty="0"/>
              <a:t>The agreement is an enforceable agreement</a:t>
            </a:r>
          </a:p>
          <a:p>
            <a:pPr lvl="1" algn="just">
              <a:buFont typeface="+mj-lt"/>
              <a:buAutoNum type="arabicPeriod"/>
            </a:pPr>
            <a:endParaRPr lang="en-AU" sz="1400" dirty="0"/>
          </a:p>
          <a:p>
            <a:pPr marL="0" indent="0" algn="just">
              <a:buNone/>
            </a:pPr>
            <a:endParaRPr lang="en-AU" sz="16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88627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Example 3 (Cont.)</a:t>
            </a:r>
            <a:endParaRPr lang="en-AU" b="1" dirty="0"/>
          </a:p>
        </p:txBody>
      </p:sp>
      <p:sp>
        <p:nvSpPr>
          <p:cNvPr id="3" name="Content Placeholder 2"/>
          <p:cNvSpPr>
            <a:spLocks noGrp="1"/>
          </p:cNvSpPr>
          <p:nvPr>
            <p:ph idx="1"/>
          </p:nvPr>
        </p:nvSpPr>
        <p:spPr/>
        <p:txBody>
          <a:bodyPr>
            <a:noAutofit/>
          </a:bodyPr>
          <a:lstStyle/>
          <a:p>
            <a:pPr marL="0" indent="0" algn="just">
              <a:buNone/>
            </a:pPr>
            <a:r>
              <a:rPr lang="en-AU" sz="1600" b="1" dirty="0"/>
              <a:t>Example 3 - Is the performance obligations sufficiently specific – Research IP</a:t>
            </a:r>
          </a:p>
          <a:p>
            <a:pPr algn="just">
              <a:buFont typeface="+mj-lt"/>
              <a:buAutoNum type="arabicPeriod"/>
            </a:pPr>
            <a:endParaRPr lang="en-AU" sz="1600" dirty="0"/>
          </a:p>
          <a:p>
            <a:pPr marL="0" indent="0">
              <a:buNone/>
            </a:pPr>
            <a:r>
              <a:rPr lang="en-AU" sz="1600" b="1" dirty="0"/>
              <a:t>Are the performance obligations in the contract sufficiently specific?</a:t>
            </a:r>
          </a:p>
          <a:p>
            <a:pPr marL="0" indent="0">
              <a:buNone/>
            </a:pPr>
            <a:endParaRPr lang="en-AU" sz="1600" dirty="0"/>
          </a:p>
          <a:p>
            <a:r>
              <a:rPr lang="en-AU" sz="1600" dirty="0"/>
              <a:t>Were there a transfer of goods or services to the customer</a:t>
            </a:r>
          </a:p>
          <a:p>
            <a:endParaRPr lang="en-AU" sz="1600" dirty="0"/>
          </a:p>
          <a:p>
            <a:pPr marL="400050" lvl="1" indent="0">
              <a:buNone/>
            </a:pPr>
            <a:r>
              <a:rPr lang="en-AU" sz="1400" dirty="0"/>
              <a:t>No – University of Tasmania did not transfer the rights to the research intellectual property to the Tasmanian State Government.</a:t>
            </a:r>
          </a:p>
          <a:p>
            <a:endParaRPr lang="en-AU" sz="16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96935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Example 4</a:t>
            </a:r>
            <a:endParaRPr lang="en-AU" b="1" dirty="0"/>
          </a:p>
        </p:txBody>
      </p:sp>
      <p:sp>
        <p:nvSpPr>
          <p:cNvPr id="3" name="Content Placeholder 2"/>
          <p:cNvSpPr>
            <a:spLocks noGrp="1"/>
          </p:cNvSpPr>
          <p:nvPr>
            <p:ph idx="1"/>
          </p:nvPr>
        </p:nvSpPr>
        <p:spPr/>
        <p:txBody>
          <a:bodyPr>
            <a:noAutofit/>
          </a:bodyPr>
          <a:lstStyle/>
          <a:p>
            <a:pPr marL="0" indent="0" algn="just">
              <a:buNone/>
            </a:pPr>
            <a:r>
              <a:rPr lang="en-AU" sz="1600" b="1" dirty="0"/>
              <a:t>Example 4 - Is the performance obligations sufficiently specific – Research IP</a:t>
            </a:r>
          </a:p>
          <a:p>
            <a:pPr algn="just">
              <a:buFont typeface="+mj-lt"/>
              <a:buAutoNum type="arabicPeriod"/>
            </a:pPr>
            <a:endParaRPr lang="en-AU" sz="1600" dirty="0"/>
          </a:p>
          <a:p>
            <a:pPr marL="0" indent="0" algn="just">
              <a:buNone/>
            </a:pPr>
            <a:r>
              <a:rPr lang="en-AU" sz="1600" dirty="0"/>
              <a:t>University of Tasmania (UT) is given $4m cash to conduct research by the Tasmanian State Government . The terms of agreement are:</a:t>
            </a:r>
          </a:p>
          <a:p>
            <a:pPr marL="0" indent="0" algn="just">
              <a:buNone/>
            </a:pPr>
            <a:endParaRPr lang="en-AU" sz="1600" dirty="0"/>
          </a:p>
          <a:p>
            <a:pPr algn="just"/>
            <a:r>
              <a:rPr lang="en-AU" sz="1600" dirty="0"/>
              <a:t>UT to conduct research in a specified area (agricultural food production and impact of climate change).</a:t>
            </a:r>
          </a:p>
          <a:p>
            <a:pPr algn="just"/>
            <a:endParaRPr lang="en-AU" sz="1600" dirty="0"/>
          </a:p>
          <a:p>
            <a:pPr algn="just"/>
            <a:r>
              <a:rPr lang="en-AU" sz="1600" dirty="0"/>
              <a:t>UT must return all unspent, uncommitted funding on completion of the research.</a:t>
            </a:r>
          </a:p>
          <a:p>
            <a:pPr algn="just"/>
            <a:endParaRPr lang="en-AU" sz="1600" dirty="0"/>
          </a:p>
          <a:p>
            <a:pPr algn="just"/>
            <a:r>
              <a:rPr lang="en-AU" sz="1600" dirty="0"/>
              <a:t>All research results and outcomes is provided to the Tasmanian State Government and UT is required to publish their findings in a scientific journal within five years.</a:t>
            </a:r>
          </a:p>
          <a:p>
            <a:pPr algn="just"/>
            <a:endParaRPr lang="en-AU" sz="1600" dirty="0"/>
          </a:p>
          <a:p>
            <a:pPr algn="just"/>
            <a:r>
              <a:rPr lang="en-AU" sz="1600" dirty="0"/>
              <a:t>The agreement is an enforceable agreement</a:t>
            </a:r>
          </a:p>
          <a:p>
            <a:pPr lvl="1" algn="just">
              <a:buFont typeface="+mj-lt"/>
              <a:buAutoNum type="arabicPeriod"/>
            </a:pPr>
            <a:endParaRPr lang="en-AU" sz="1400" dirty="0"/>
          </a:p>
          <a:p>
            <a:pPr lvl="1" algn="just">
              <a:buFont typeface="+mj-lt"/>
              <a:buAutoNum type="arabicPeriod"/>
            </a:pPr>
            <a:endParaRPr lang="en-AU" sz="1400" dirty="0"/>
          </a:p>
          <a:p>
            <a:pPr marL="0" indent="0" algn="just">
              <a:buNone/>
            </a:pPr>
            <a:endParaRPr lang="en-AU" sz="16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82120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Example 4 (Cont.)</a:t>
            </a:r>
            <a:endParaRPr lang="en-AU" b="1" dirty="0"/>
          </a:p>
        </p:txBody>
      </p:sp>
      <p:sp>
        <p:nvSpPr>
          <p:cNvPr id="3" name="Content Placeholder 2"/>
          <p:cNvSpPr>
            <a:spLocks noGrp="1"/>
          </p:cNvSpPr>
          <p:nvPr>
            <p:ph idx="1"/>
          </p:nvPr>
        </p:nvSpPr>
        <p:spPr/>
        <p:txBody>
          <a:bodyPr>
            <a:noAutofit/>
          </a:bodyPr>
          <a:lstStyle/>
          <a:p>
            <a:pPr marL="0" indent="0" algn="just">
              <a:buNone/>
            </a:pPr>
            <a:r>
              <a:rPr lang="en-AU" sz="1600" b="1" dirty="0"/>
              <a:t>Example 4 - Is the performance obligations sufficiently specific – Research IP</a:t>
            </a:r>
          </a:p>
          <a:p>
            <a:pPr algn="just">
              <a:buFont typeface="+mj-lt"/>
              <a:buAutoNum type="arabicPeriod"/>
            </a:pPr>
            <a:endParaRPr lang="en-AU" sz="1600" dirty="0"/>
          </a:p>
          <a:p>
            <a:pPr marL="0" indent="0">
              <a:buNone/>
            </a:pPr>
            <a:r>
              <a:rPr lang="en-AU" sz="1600" b="1" dirty="0"/>
              <a:t>Are the performance obligations in the contract sufficiently specific?</a:t>
            </a:r>
          </a:p>
          <a:p>
            <a:pPr marL="0" indent="0">
              <a:buNone/>
            </a:pPr>
            <a:endParaRPr lang="en-AU" sz="1600" dirty="0"/>
          </a:p>
          <a:p>
            <a:r>
              <a:rPr lang="en-AU" sz="1600" dirty="0"/>
              <a:t>Were there a transfer of goods or services to the customer</a:t>
            </a:r>
          </a:p>
          <a:p>
            <a:endParaRPr lang="en-AU" sz="1600" dirty="0"/>
          </a:p>
          <a:p>
            <a:pPr marL="400050" lvl="1" indent="0">
              <a:buNone/>
            </a:pPr>
            <a:r>
              <a:rPr lang="en-AU" sz="1400" dirty="0"/>
              <a:t>Yes – University of Tasmania transferred the rights to the research intellectual property to the Tasmanian State Government.</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0561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Implementation Issues</a:t>
            </a:r>
            <a:endParaRPr lang="en-AU" b="1" dirty="0"/>
          </a:p>
        </p:txBody>
      </p:sp>
      <p:sp>
        <p:nvSpPr>
          <p:cNvPr id="3" name="Content Placeholder 2"/>
          <p:cNvSpPr>
            <a:spLocks noGrp="1"/>
          </p:cNvSpPr>
          <p:nvPr>
            <p:ph idx="1"/>
          </p:nvPr>
        </p:nvSpPr>
        <p:spPr/>
        <p:txBody>
          <a:bodyPr>
            <a:noAutofit/>
          </a:bodyPr>
          <a:lstStyle/>
          <a:p>
            <a:pPr marL="0" indent="0" algn="just">
              <a:buNone/>
            </a:pPr>
            <a:r>
              <a:rPr lang="en-AU" sz="2000" b="1" dirty="0"/>
              <a:t>What is the key issues for NFPs with implementing AASB 15?</a:t>
            </a:r>
          </a:p>
          <a:p>
            <a:pPr marL="0" indent="0" algn="just">
              <a:buNone/>
            </a:pPr>
            <a:endParaRPr lang="en-AU" sz="1400" dirty="0"/>
          </a:p>
          <a:p>
            <a:pPr marL="0" indent="0" algn="just">
              <a:buNone/>
            </a:pPr>
            <a:r>
              <a:rPr lang="en-AU" sz="1400" b="1" dirty="0"/>
              <a:t>3.    Do you recognise revenue over time or at point in time?</a:t>
            </a:r>
          </a:p>
          <a:p>
            <a:pPr algn="just">
              <a:buFont typeface="+mj-lt"/>
              <a:buAutoNum type="arabicPeriod"/>
            </a:pPr>
            <a:endParaRPr lang="en-AU" sz="1400" b="1" dirty="0"/>
          </a:p>
          <a:p>
            <a:pPr algn="just">
              <a:buFont typeface="+mj-lt"/>
              <a:buAutoNum type="alphaLcPeriod"/>
            </a:pPr>
            <a:r>
              <a:rPr lang="en-AU" sz="1400" b="1" dirty="0"/>
              <a:t>Point in time</a:t>
            </a:r>
            <a:r>
              <a:rPr lang="en-AU" sz="1400" dirty="0"/>
              <a:t> recognition occurs when there is a </a:t>
            </a:r>
            <a:r>
              <a:rPr lang="en-AU" sz="1400" b="1" dirty="0"/>
              <a:t>transfer of control to the customer </a:t>
            </a:r>
            <a:r>
              <a:rPr lang="en-AU" sz="1400" dirty="0"/>
              <a:t>– </a:t>
            </a:r>
            <a:r>
              <a:rPr lang="en-AU" sz="1400" b="1" dirty="0"/>
              <a:t>no strings attached philanthropic grant</a:t>
            </a:r>
            <a:r>
              <a:rPr lang="en-AU" sz="1400" dirty="0"/>
              <a:t>, etc.</a:t>
            </a:r>
          </a:p>
          <a:p>
            <a:pPr algn="just">
              <a:buFont typeface="+mj-lt"/>
              <a:buAutoNum type="arabicPeriod"/>
            </a:pPr>
            <a:endParaRPr lang="en-AU" sz="1400" dirty="0"/>
          </a:p>
          <a:p>
            <a:pPr marL="0" indent="0" algn="just">
              <a:buNone/>
            </a:pPr>
            <a:r>
              <a:rPr lang="en-AU" sz="1400" b="1" dirty="0"/>
              <a:t>b.      Over time </a:t>
            </a:r>
            <a:r>
              <a:rPr lang="en-AU" sz="1400" dirty="0"/>
              <a:t>recognition requires evidence of continuous transfer of control.</a:t>
            </a:r>
          </a:p>
          <a:p>
            <a:pPr algn="just">
              <a:buFont typeface="+mj-lt"/>
              <a:buAutoNum type="arabicPeriod"/>
            </a:pPr>
            <a:endParaRPr lang="en-AU" sz="1400" dirty="0"/>
          </a:p>
          <a:p>
            <a:pPr marL="400050" lvl="1" indent="0" algn="just">
              <a:buNone/>
            </a:pPr>
            <a:r>
              <a:rPr lang="en-AU" sz="1400" dirty="0"/>
              <a:t>To be over time, meet any of these 3 criteria:</a:t>
            </a:r>
          </a:p>
          <a:p>
            <a:pPr marL="685800" lvl="1" algn="just">
              <a:buFont typeface="Wingdings" panose="05000000000000000000" pitchFamily="2" charset="2"/>
              <a:buChar char="Ø"/>
            </a:pPr>
            <a:r>
              <a:rPr lang="en-AU" sz="1400" dirty="0"/>
              <a:t>Customer simultaneously receives and consumes the benefits provided by the entity’s performance as the entity performs – </a:t>
            </a:r>
            <a:r>
              <a:rPr lang="en-AU" sz="1400" b="1" dirty="0"/>
              <a:t>routine or recurring services, e.g. counselling services</a:t>
            </a:r>
            <a:r>
              <a:rPr lang="en-AU" sz="1400" dirty="0"/>
              <a:t>;</a:t>
            </a:r>
          </a:p>
          <a:p>
            <a:pPr marL="685800" lvl="1" algn="just">
              <a:buFont typeface="Wingdings" panose="05000000000000000000" pitchFamily="2" charset="2"/>
              <a:buChar char="Ø"/>
            </a:pPr>
            <a:r>
              <a:rPr lang="en-AU" sz="1400" dirty="0"/>
              <a:t>The entity’s performance creates or enhances an asset that the customer controls as the asset is created or enhanced – </a:t>
            </a:r>
            <a:r>
              <a:rPr lang="en-AU" sz="1400" b="1" dirty="0"/>
              <a:t>development of program or IP for customer</a:t>
            </a:r>
            <a:r>
              <a:rPr lang="en-AU" sz="1400" dirty="0"/>
              <a:t>; or</a:t>
            </a:r>
          </a:p>
          <a:p>
            <a:pPr marL="685800" lvl="1" algn="just">
              <a:buFont typeface="Wingdings" panose="05000000000000000000" pitchFamily="2" charset="2"/>
              <a:buChar char="Ø"/>
            </a:pPr>
            <a:r>
              <a:rPr lang="en-AU" sz="1400" dirty="0"/>
              <a:t>The entity’s performance does not create an asset with an alternative use to the entity, and the entity has an enforceable right to payment for performance completed to date – </a:t>
            </a:r>
            <a:r>
              <a:rPr lang="en-AU" sz="1400" b="1" dirty="0"/>
              <a:t>engaged to prepare a</a:t>
            </a:r>
            <a:r>
              <a:rPr lang="en-AU" sz="1400" dirty="0"/>
              <a:t> </a:t>
            </a:r>
            <a:r>
              <a:rPr lang="en-AU" sz="1400" b="1" dirty="0"/>
              <a:t>specific report for customer</a:t>
            </a:r>
            <a:r>
              <a:rPr lang="en-AU" sz="1400" dirty="0"/>
              <a:t>.</a:t>
            </a:r>
          </a:p>
          <a:p>
            <a:pPr algn="just">
              <a:buFont typeface="+mj-lt"/>
              <a:buAutoNum type="arabicPeriod"/>
            </a:pPr>
            <a:endParaRPr lang="en-AU" sz="1400" dirty="0"/>
          </a:p>
          <a:p>
            <a:pPr marL="0" indent="0" algn="just">
              <a:buNone/>
            </a:pPr>
            <a:endParaRPr lang="en-AU" sz="14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59446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Implementation Issues</a:t>
            </a:r>
            <a:endParaRPr lang="en-AU" b="1" dirty="0"/>
          </a:p>
        </p:txBody>
      </p:sp>
      <p:sp>
        <p:nvSpPr>
          <p:cNvPr id="3" name="Content Placeholder 2"/>
          <p:cNvSpPr>
            <a:spLocks noGrp="1"/>
          </p:cNvSpPr>
          <p:nvPr>
            <p:ph idx="1"/>
          </p:nvPr>
        </p:nvSpPr>
        <p:spPr/>
        <p:txBody>
          <a:bodyPr>
            <a:noAutofit/>
          </a:bodyPr>
          <a:lstStyle/>
          <a:p>
            <a:pPr marL="0" indent="0" algn="just">
              <a:buNone/>
            </a:pPr>
            <a:r>
              <a:rPr lang="en-AU" sz="2000" b="1" dirty="0"/>
              <a:t>What is the key issues for NFPs with implementing AASB 15?</a:t>
            </a:r>
          </a:p>
          <a:p>
            <a:pPr marL="0" indent="0" algn="just">
              <a:buNone/>
            </a:pPr>
            <a:endParaRPr lang="en-AU" sz="1600" dirty="0"/>
          </a:p>
          <a:p>
            <a:pPr algn="just">
              <a:buAutoNum type="arabicPeriod" startAt="4"/>
            </a:pPr>
            <a:r>
              <a:rPr lang="en-AU" sz="1400" b="1" dirty="0"/>
              <a:t>How to account for non-refundable up-front fees?</a:t>
            </a:r>
          </a:p>
          <a:p>
            <a:pPr marL="0" indent="0" algn="just">
              <a:buNone/>
            </a:pPr>
            <a:endParaRPr lang="en-AU" sz="1400" b="1" dirty="0"/>
          </a:p>
          <a:p>
            <a:pPr algn="just">
              <a:buFont typeface="+mj-lt"/>
              <a:buAutoNum type="alphaLcPeriod"/>
            </a:pPr>
            <a:r>
              <a:rPr lang="en-AU" sz="1400" dirty="0"/>
              <a:t>Does the non-refundable up-front fee relate to specific goods or services transferred to customer? No</a:t>
            </a:r>
          </a:p>
          <a:p>
            <a:pPr algn="just">
              <a:buFont typeface="+mj-lt"/>
              <a:buAutoNum type="alphaLcPeriod"/>
            </a:pPr>
            <a:endParaRPr lang="en-AU" sz="1400" dirty="0"/>
          </a:p>
          <a:p>
            <a:pPr algn="just">
              <a:buFont typeface="+mj-lt"/>
              <a:buAutoNum type="alphaLcPeriod"/>
            </a:pPr>
            <a:r>
              <a:rPr lang="en-AU" sz="1400" dirty="0"/>
              <a:t>Account for non-refundable up-front fee as advanced payment for future services, but when do you recognise the income?</a:t>
            </a:r>
          </a:p>
          <a:p>
            <a:pPr algn="just">
              <a:buFont typeface="+mj-lt"/>
              <a:buAutoNum type="alphaLcPeriod"/>
            </a:pPr>
            <a:endParaRPr lang="en-AU" sz="1400" dirty="0"/>
          </a:p>
          <a:p>
            <a:pPr algn="just">
              <a:buFont typeface="+mj-lt"/>
              <a:buAutoNum type="alphaLcPeriod"/>
            </a:pPr>
            <a:r>
              <a:rPr lang="en-AU" sz="1400" dirty="0"/>
              <a:t>Does the non-refundable up-front fee provide the customer with a material right?</a:t>
            </a:r>
          </a:p>
          <a:p>
            <a:pPr algn="just">
              <a:buFont typeface="+mj-lt"/>
              <a:buAutoNum type="alphaLcPeriod"/>
            </a:pPr>
            <a:endParaRPr lang="en-AU" sz="1400" dirty="0"/>
          </a:p>
          <a:p>
            <a:pPr marL="400050" lvl="1" indent="0" algn="just">
              <a:buNone/>
            </a:pPr>
            <a:r>
              <a:rPr lang="en-AU" sz="1400" dirty="0"/>
              <a:t>No – Recognise immediately as revenue</a:t>
            </a:r>
          </a:p>
          <a:p>
            <a:pPr lvl="1" algn="just">
              <a:buFont typeface="+mj-lt"/>
              <a:buAutoNum type="alphaLcPeriod"/>
            </a:pPr>
            <a:endParaRPr lang="en-AU" sz="1400" dirty="0"/>
          </a:p>
          <a:p>
            <a:pPr marL="400050" lvl="1" indent="0" algn="just">
              <a:buNone/>
            </a:pPr>
            <a:r>
              <a:rPr lang="en-AU" sz="1400" dirty="0"/>
              <a:t>Yes – Recognise over period of expected benefit to the customer</a:t>
            </a:r>
          </a:p>
          <a:p>
            <a:pPr marL="0" indent="0" algn="just">
              <a:buNone/>
            </a:pPr>
            <a:endParaRPr lang="en-AU" sz="16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1053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Example 5 (Cont.)</a:t>
            </a:r>
            <a:endParaRPr lang="en-AU" b="1" dirty="0">
              <a:solidFill>
                <a:schemeClr val="tx2">
                  <a:lumMod val="60000"/>
                  <a:lumOff val="40000"/>
                </a:schemeClr>
              </a:solidFill>
            </a:endParaRPr>
          </a:p>
        </p:txBody>
      </p:sp>
      <p:sp>
        <p:nvSpPr>
          <p:cNvPr id="3" name="Content Placeholder 2"/>
          <p:cNvSpPr>
            <a:spLocks noGrp="1"/>
          </p:cNvSpPr>
          <p:nvPr>
            <p:ph idx="1"/>
          </p:nvPr>
        </p:nvSpPr>
        <p:spPr/>
        <p:txBody>
          <a:bodyPr>
            <a:noAutofit/>
          </a:bodyPr>
          <a:lstStyle/>
          <a:p>
            <a:pPr marL="0" indent="0" algn="just">
              <a:buNone/>
            </a:pPr>
            <a:r>
              <a:rPr lang="en-AU" sz="1800" b="1" dirty="0"/>
              <a:t>Example 5 – Delayed Recognition of Non-Refundable Upfront Fees</a:t>
            </a:r>
          </a:p>
          <a:p>
            <a:pPr algn="just"/>
            <a:r>
              <a:rPr lang="en-AU" sz="1600" dirty="0"/>
              <a:t>Sports Club membership non-refundable joining fee $4,000</a:t>
            </a:r>
          </a:p>
          <a:p>
            <a:pPr algn="just"/>
            <a:r>
              <a:rPr lang="en-AU" sz="1600" dirty="0"/>
              <a:t>Annual membership fee is $2,000</a:t>
            </a:r>
          </a:p>
          <a:p>
            <a:pPr algn="just"/>
            <a:r>
              <a:rPr lang="en-AU" sz="1600" dirty="0"/>
              <a:t>2 free hires per year of meeting rooms in first 24 months (normally $500 a day)</a:t>
            </a:r>
          </a:p>
          <a:p>
            <a:pPr algn="just"/>
            <a:r>
              <a:rPr lang="en-AU" sz="1600" dirty="0"/>
              <a:t>Average length of membership 10 years</a:t>
            </a:r>
          </a:p>
          <a:p>
            <a:pPr marL="0" indent="0" algn="just">
              <a:buNone/>
            </a:pPr>
            <a:endParaRPr lang="en-AU" sz="1600" dirty="0"/>
          </a:p>
          <a:p>
            <a:pPr marL="0" indent="0" algn="just">
              <a:buNone/>
            </a:pPr>
            <a:endParaRPr lang="en-AU" sz="1600" dirty="0"/>
          </a:p>
          <a:p>
            <a:pPr marL="0" indent="0" algn="just">
              <a:buNone/>
            </a:pPr>
            <a:endParaRPr lang="en-AU" sz="1600" dirty="0"/>
          </a:p>
          <a:p>
            <a:pPr marL="0" indent="0" algn="just">
              <a:buNone/>
            </a:pPr>
            <a:endParaRPr lang="en-AU" sz="1600" dirty="0"/>
          </a:p>
        </p:txBody>
      </p:sp>
      <p:graphicFrame>
        <p:nvGraphicFramePr>
          <p:cNvPr id="4" name="Table 3">
            <a:extLst>
              <a:ext uri="{FF2B5EF4-FFF2-40B4-BE49-F238E27FC236}">
                <a16:creationId xmlns:a16="http://schemas.microsoft.com/office/drawing/2014/main" id="{F5E46990-8402-417F-9515-DA4AC79123B6}"/>
              </a:ext>
            </a:extLst>
          </p:cNvPr>
          <p:cNvGraphicFramePr>
            <a:graphicFrameLocks noGrp="1"/>
          </p:cNvGraphicFramePr>
          <p:nvPr>
            <p:extLst>
              <p:ext uri="{D42A27DB-BD31-4B8C-83A1-F6EECF244321}">
                <p14:modId xmlns:p14="http://schemas.microsoft.com/office/powerpoint/2010/main" val="3990241562"/>
              </p:ext>
            </p:extLst>
          </p:nvPr>
        </p:nvGraphicFramePr>
        <p:xfrm>
          <a:off x="533400" y="3352800"/>
          <a:ext cx="7010400" cy="2133600"/>
        </p:xfrm>
        <a:graphic>
          <a:graphicData uri="http://schemas.openxmlformats.org/drawingml/2006/table">
            <a:tbl>
              <a:tblPr firstRow="1" bandRow="1">
                <a:tableStyleId>{5C22544A-7EE6-4342-B048-85BDC9FD1C3A}</a:tableStyleId>
              </a:tblPr>
              <a:tblGrid>
                <a:gridCol w="1402080">
                  <a:extLst>
                    <a:ext uri="{9D8B030D-6E8A-4147-A177-3AD203B41FA5}">
                      <a16:colId xmlns:a16="http://schemas.microsoft.com/office/drawing/2014/main" val="1197316996"/>
                    </a:ext>
                  </a:extLst>
                </a:gridCol>
                <a:gridCol w="1402080">
                  <a:extLst>
                    <a:ext uri="{9D8B030D-6E8A-4147-A177-3AD203B41FA5}">
                      <a16:colId xmlns:a16="http://schemas.microsoft.com/office/drawing/2014/main" val="4269452017"/>
                    </a:ext>
                  </a:extLst>
                </a:gridCol>
                <a:gridCol w="1402080">
                  <a:extLst>
                    <a:ext uri="{9D8B030D-6E8A-4147-A177-3AD203B41FA5}">
                      <a16:colId xmlns:a16="http://schemas.microsoft.com/office/drawing/2014/main" val="727423057"/>
                    </a:ext>
                  </a:extLst>
                </a:gridCol>
                <a:gridCol w="1402080">
                  <a:extLst>
                    <a:ext uri="{9D8B030D-6E8A-4147-A177-3AD203B41FA5}">
                      <a16:colId xmlns:a16="http://schemas.microsoft.com/office/drawing/2014/main" val="638390326"/>
                    </a:ext>
                  </a:extLst>
                </a:gridCol>
                <a:gridCol w="1402080">
                  <a:extLst>
                    <a:ext uri="{9D8B030D-6E8A-4147-A177-3AD203B41FA5}">
                      <a16:colId xmlns:a16="http://schemas.microsoft.com/office/drawing/2014/main" val="2153463371"/>
                    </a:ext>
                  </a:extLst>
                </a:gridCol>
              </a:tblGrid>
              <a:tr h="426720">
                <a:tc gridSpan="5">
                  <a:txBody>
                    <a:bodyPr/>
                    <a:lstStyle/>
                    <a:p>
                      <a:pPr algn="ctr"/>
                      <a:r>
                        <a:rPr lang="en-AU" dirty="0"/>
                        <a:t>AASB 15 (Performance Obligations)</a:t>
                      </a:r>
                    </a:p>
                  </a:txBody>
                  <a:tcPr/>
                </a:tc>
                <a:tc hMerge="1">
                  <a:txBody>
                    <a:bodyPr/>
                    <a:lstStyle/>
                    <a:p>
                      <a:endParaRPr lang="en-AU" dirty="0"/>
                    </a:p>
                  </a:txBody>
                  <a:tcPr/>
                </a:tc>
                <a:tc hMerge="1">
                  <a:txBody>
                    <a:bodyPr/>
                    <a:lstStyle/>
                    <a:p>
                      <a:endParaRPr lang="en-AU" dirty="0"/>
                    </a:p>
                  </a:txBody>
                  <a:tcPr/>
                </a:tc>
                <a:tc hMerge="1">
                  <a:txBody>
                    <a:bodyPr/>
                    <a:lstStyle/>
                    <a:p>
                      <a:endParaRPr lang="en-AU" dirty="0"/>
                    </a:p>
                  </a:txBody>
                  <a:tcPr/>
                </a:tc>
                <a:tc hMerge="1">
                  <a:txBody>
                    <a:bodyPr/>
                    <a:lstStyle/>
                    <a:p>
                      <a:endParaRPr lang="en-AU" dirty="0"/>
                    </a:p>
                  </a:txBody>
                  <a:tcPr/>
                </a:tc>
                <a:extLst>
                  <a:ext uri="{0D108BD9-81ED-4DB2-BD59-A6C34878D82A}">
                    <a16:rowId xmlns:a16="http://schemas.microsoft.com/office/drawing/2014/main" val="1941320374"/>
                  </a:ext>
                </a:extLst>
              </a:tr>
              <a:tr h="426720">
                <a:tc>
                  <a:txBody>
                    <a:bodyPr/>
                    <a:lstStyle/>
                    <a:p>
                      <a:pPr algn="ctr"/>
                      <a:endParaRPr lang="en-AU" b="1" dirty="0"/>
                    </a:p>
                  </a:txBody>
                  <a:tcPr/>
                </a:tc>
                <a:tc>
                  <a:txBody>
                    <a:bodyPr/>
                    <a:lstStyle/>
                    <a:p>
                      <a:pPr algn="ctr"/>
                      <a:r>
                        <a:rPr lang="en-AU" b="1" dirty="0"/>
                        <a:t>Year 1</a:t>
                      </a:r>
                    </a:p>
                  </a:txBody>
                  <a:tcPr/>
                </a:tc>
                <a:tc>
                  <a:txBody>
                    <a:bodyPr/>
                    <a:lstStyle/>
                    <a:p>
                      <a:pPr algn="ctr"/>
                      <a:r>
                        <a:rPr lang="en-AU" b="1" dirty="0"/>
                        <a:t>Year 2</a:t>
                      </a:r>
                    </a:p>
                  </a:txBody>
                  <a:tcPr/>
                </a:tc>
                <a:tc>
                  <a:txBody>
                    <a:bodyPr/>
                    <a:lstStyle/>
                    <a:p>
                      <a:pPr algn="ctr"/>
                      <a:r>
                        <a:rPr lang="en-AU" b="1" dirty="0"/>
                        <a:t>Year 3</a:t>
                      </a:r>
                    </a:p>
                  </a:txBody>
                  <a:tcPr/>
                </a:tc>
                <a:tc>
                  <a:txBody>
                    <a:bodyPr/>
                    <a:lstStyle/>
                    <a:p>
                      <a:pPr algn="ctr"/>
                      <a:r>
                        <a:rPr lang="en-AU" b="1" dirty="0"/>
                        <a:t>Year4 Etc.</a:t>
                      </a:r>
                    </a:p>
                  </a:txBody>
                  <a:tcPr/>
                </a:tc>
                <a:extLst>
                  <a:ext uri="{0D108BD9-81ED-4DB2-BD59-A6C34878D82A}">
                    <a16:rowId xmlns:a16="http://schemas.microsoft.com/office/drawing/2014/main" val="2571989080"/>
                  </a:ext>
                </a:extLst>
              </a:tr>
              <a:tr h="426720">
                <a:tc>
                  <a:txBody>
                    <a:bodyPr/>
                    <a:lstStyle/>
                    <a:p>
                      <a:r>
                        <a:rPr lang="en-AU" dirty="0"/>
                        <a:t>Joining Fee</a:t>
                      </a:r>
                    </a:p>
                  </a:txBody>
                  <a:tcPr/>
                </a:tc>
                <a:tc>
                  <a:txBody>
                    <a:bodyPr/>
                    <a:lstStyle/>
                    <a:p>
                      <a:pPr algn="r"/>
                      <a:r>
                        <a:rPr lang="en-AU" dirty="0"/>
                        <a:t>-</a:t>
                      </a:r>
                    </a:p>
                  </a:txBody>
                  <a:tcPr/>
                </a:tc>
                <a:tc>
                  <a:txBody>
                    <a:bodyPr/>
                    <a:lstStyle/>
                    <a:p>
                      <a:pPr algn="r"/>
                      <a:r>
                        <a:rPr lang="en-AU" dirty="0"/>
                        <a:t>-</a:t>
                      </a:r>
                    </a:p>
                  </a:txBody>
                  <a:tcPr/>
                </a:tc>
                <a:tc>
                  <a:txBody>
                    <a:bodyPr/>
                    <a:lstStyle/>
                    <a:p>
                      <a:pPr algn="r"/>
                      <a:r>
                        <a:rPr lang="en-AU" dirty="0"/>
                        <a:t>-</a:t>
                      </a:r>
                    </a:p>
                  </a:txBody>
                  <a:tcPr/>
                </a:tc>
                <a:tc>
                  <a:txBody>
                    <a:bodyPr/>
                    <a:lstStyle/>
                    <a:p>
                      <a:pPr algn="r"/>
                      <a:r>
                        <a:rPr lang="en-AU" dirty="0"/>
                        <a:t>-</a:t>
                      </a:r>
                    </a:p>
                  </a:txBody>
                  <a:tcPr/>
                </a:tc>
                <a:extLst>
                  <a:ext uri="{0D108BD9-81ED-4DB2-BD59-A6C34878D82A}">
                    <a16:rowId xmlns:a16="http://schemas.microsoft.com/office/drawing/2014/main" val="943541120"/>
                  </a:ext>
                </a:extLst>
              </a:tr>
              <a:tr h="426720">
                <a:tc>
                  <a:txBody>
                    <a:bodyPr/>
                    <a:lstStyle/>
                    <a:p>
                      <a:r>
                        <a:rPr lang="en-AU" dirty="0"/>
                        <a:t>Annual Subs</a:t>
                      </a:r>
                    </a:p>
                  </a:txBody>
                  <a:tcPr/>
                </a:tc>
                <a:tc>
                  <a:txBody>
                    <a:bodyPr/>
                    <a:lstStyle/>
                    <a:p>
                      <a:pPr algn="ctr"/>
                      <a:r>
                        <a:rPr lang="en-AU" dirty="0"/>
                        <a:t>$2,215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dirty="0"/>
                        <a:t>$2,215</a:t>
                      </a:r>
                    </a:p>
                  </a:txBody>
                  <a:tcPr/>
                </a:tc>
                <a:tc>
                  <a:txBody>
                    <a:bodyPr/>
                    <a:lstStyle/>
                    <a:p>
                      <a:pPr algn="ctr"/>
                      <a:r>
                        <a:rPr lang="en-AU" dirty="0"/>
                        <a:t>$2,215</a:t>
                      </a:r>
                    </a:p>
                  </a:txBody>
                  <a:tcPr/>
                </a:tc>
                <a:tc>
                  <a:txBody>
                    <a:bodyPr/>
                    <a:lstStyle/>
                    <a:p>
                      <a:pPr algn="ctr"/>
                      <a:r>
                        <a:rPr lang="en-AU" dirty="0"/>
                        <a:t>$2,215</a:t>
                      </a:r>
                    </a:p>
                  </a:txBody>
                  <a:tcPr/>
                </a:tc>
                <a:extLst>
                  <a:ext uri="{0D108BD9-81ED-4DB2-BD59-A6C34878D82A}">
                    <a16:rowId xmlns:a16="http://schemas.microsoft.com/office/drawing/2014/main" val="4194889744"/>
                  </a:ext>
                </a:extLst>
              </a:tr>
              <a:tr h="426720">
                <a:tc>
                  <a:txBody>
                    <a:bodyPr/>
                    <a:lstStyle/>
                    <a:p>
                      <a:r>
                        <a:rPr lang="en-AU" dirty="0"/>
                        <a:t>Room Hire</a:t>
                      </a:r>
                    </a:p>
                  </a:txBody>
                  <a:tcPr/>
                </a:tc>
                <a:tc>
                  <a:txBody>
                    <a:bodyPr/>
                    <a:lstStyle/>
                    <a:p>
                      <a:pPr algn="ctr"/>
                      <a:r>
                        <a:rPr lang="en-AU" dirty="0"/>
                        <a:t>$923</a:t>
                      </a:r>
                    </a:p>
                  </a:txBody>
                  <a:tcPr/>
                </a:tc>
                <a:tc>
                  <a:txBody>
                    <a:bodyPr/>
                    <a:lstStyle/>
                    <a:p>
                      <a:pPr algn="ctr"/>
                      <a:r>
                        <a:rPr lang="en-AU" dirty="0"/>
                        <a:t>$923</a:t>
                      </a:r>
                    </a:p>
                  </a:txBody>
                  <a:tcPr/>
                </a:tc>
                <a:tc>
                  <a:txBody>
                    <a:bodyPr/>
                    <a:lstStyle/>
                    <a:p>
                      <a:pPr algn="r"/>
                      <a:r>
                        <a:rPr lang="en-AU" dirty="0"/>
                        <a:t>-</a:t>
                      </a:r>
                    </a:p>
                  </a:txBody>
                  <a:tcPr/>
                </a:tc>
                <a:tc>
                  <a:txBody>
                    <a:bodyPr/>
                    <a:lstStyle/>
                    <a:p>
                      <a:pPr algn="r"/>
                      <a:r>
                        <a:rPr lang="en-AU" dirty="0"/>
                        <a:t>-</a:t>
                      </a:r>
                    </a:p>
                  </a:txBody>
                  <a:tcPr/>
                </a:tc>
                <a:extLst>
                  <a:ext uri="{0D108BD9-81ED-4DB2-BD59-A6C34878D82A}">
                    <a16:rowId xmlns:a16="http://schemas.microsoft.com/office/drawing/2014/main" val="328136169"/>
                  </a:ext>
                </a:extLst>
              </a:tr>
            </a:tbl>
          </a:graphicData>
        </a:graphic>
      </p:graphicFrame>
    </p:spTree>
    <p:extLst>
      <p:ext uri="{BB962C8B-B14F-4D97-AF65-F5344CB8AC3E}">
        <p14:creationId xmlns:p14="http://schemas.microsoft.com/office/powerpoint/2010/main" val="10958468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Example 5 (Cont.)</a:t>
            </a:r>
            <a:endParaRPr lang="en-AU" b="1" dirty="0">
              <a:solidFill>
                <a:schemeClr val="tx2">
                  <a:lumMod val="60000"/>
                  <a:lumOff val="40000"/>
                </a:schemeClr>
              </a:solidFill>
            </a:endParaRPr>
          </a:p>
        </p:txBody>
      </p:sp>
      <p:sp>
        <p:nvSpPr>
          <p:cNvPr id="3" name="Content Placeholder 2"/>
          <p:cNvSpPr>
            <a:spLocks noGrp="1"/>
          </p:cNvSpPr>
          <p:nvPr>
            <p:ph idx="1"/>
          </p:nvPr>
        </p:nvSpPr>
        <p:spPr/>
        <p:txBody>
          <a:bodyPr>
            <a:noAutofit/>
          </a:bodyPr>
          <a:lstStyle/>
          <a:p>
            <a:pPr marL="0" indent="0" algn="just">
              <a:buNone/>
            </a:pPr>
            <a:r>
              <a:rPr lang="en-AU" sz="1800" b="1" dirty="0"/>
              <a:t>Example 5 – Delayed Recognition of Non-Refundable Upfront Fees</a:t>
            </a:r>
          </a:p>
          <a:p>
            <a:pPr marL="0" indent="0" algn="just">
              <a:buNone/>
            </a:pPr>
            <a:endParaRPr lang="en-AU" sz="1800" b="1" dirty="0"/>
          </a:p>
          <a:p>
            <a:pPr marL="0" indent="0" algn="just">
              <a:buNone/>
            </a:pPr>
            <a:endParaRPr lang="en-AU" sz="1800" b="1" dirty="0"/>
          </a:p>
        </p:txBody>
      </p:sp>
      <p:graphicFrame>
        <p:nvGraphicFramePr>
          <p:cNvPr id="5" name="Table 4">
            <a:extLst>
              <a:ext uri="{FF2B5EF4-FFF2-40B4-BE49-F238E27FC236}">
                <a16:creationId xmlns:a16="http://schemas.microsoft.com/office/drawing/2014/main" id="{111D57B9-F8FA-4D51-AEC9-FA641029E3E2}"/>
              </a:ext>
            </a:extLst>
          </p:cNvPr>
          <p:cNvGraphicFramePr>
            <a:graphicFrameLocks noGrp="1"/>
          </p:cNvGraphicFramePr>
          <p:nvPr>
            <p:extLst>
              <p:ext uri="{D42A27DB-BD31-4B8C-83A1-F6EECF244321}">
                <p14:modId xmlns:p14="http://schemas.microsoft.com/office/powerpoint/2010/main" val="489180283"/>
              </p:ext>
            </p:extLst>
          </p:nvPr>
        </p:nvGraphicFramePr>
        <p:xfrm>
          <a:off x="533400" y="2133601"/>
          <a:ext cx="7086600" cy="3110522"/>
        </p:xfrm>
        <a:graphic>
          <a:graphicData uri="http://schemas.openxmlformats.org/drawingml/2006/table">
            <a:tbl>
              <a:tblPr firstRow="1" bandRow="1">
                <a:tableStyleId>{5C22544A-7EE6-4342-B048-85BDC9FD1C3A}</a:tableStyleId>
              </a:tblPr>
              <a:tblGrid>
                <a:gridCol w="2590800">
                  <a:extLst>
                    <a:ext uri="{9D8B030D-6E8A-4147-A177-3AD203B41FA5}">
                      <a16:colId xmlns:a16="http://schemas.microsoft.com/office/drawing/2014/main" val="3551064066"/>
                    </a:ext>
                  </a:extLst>
                </a:gridCol>
                <a:gridCol w="1600200">
                  <a:extLst>
                    <a:ext uri="{9D8B030D-6E8A-4147-A177-3AD203B41FA5}">
                      <a16:colId xmlns:a16="http://schemas.microsoft.com/office/drawing/2014/main" val="2375661173"/>
                    </a:ext>
                  </a:extLst>
                </a:gridCol>
                <a:gridCol w="1524000">
                  <a:extLst>
                    <a:ext uri="{9D8B030D-6E8A-4147-A177-3AD203B41FA5}">
                      <a16:colId xmlns:a16="http://schemas.microsoft.com/office/drawing/2014/main" val="2145698187"/>
                    </a:ext>
                  </a:extLst>
                </a:gridCol>
                <a:gridCol w="1371600">
                  <a:extLst>
                    <a:ext uri="{9D8B030D-6E8A-4147-A177-3AD203B41FA5}">
                      <a16:colId xmlns:a16="http://schemas.microsoft.com/office/drawing/2014/main" val="2253178404"/>
                    </a:ext>
                  </a:extLst>
                </a:gridCol>
              </a:tblGrid>
              <a:tr h="545589">
                <a:tc gridSpan="4">
                  <a:txBody>
                    <a:bodyPr/>
                    <a:lstStyle/>
                    <a:p>
                      <a:pPr algn="ctr"/>
                      <a:r>
                        <a:rPr lang="en-AU" dirty="0"/>
                        <a:t>Over Life of Membership Contract</a:t>
                      </a:r>
                    </a:p>
                  </a:txBody>
                  <a:tcPr/>
                </a:tc>
                <a:tc hMerge="1">
                  <a:txBody>
                    <a:bodyPr/>
                    <a:lstStyle/>
                    <a:p>
                      <a:endParaRPr lang="en-AU" dirty="0"/>
                    </a:p>
                  </a:txBody>
                  <a:tcPr/>
                </a:tc>
                <a:tc hMerge="1">
                  <a:txBody>
                    <a:bodyPr/>
                    <a:lstStyle/>
                    <a:p>
                      <a:endParaRPr lang="en-AU" dirty="0"/>
                    </a:p>
                  </a:txBody>
                  <a:tcPr/>
                </a:tc>
                <a:tc hMerge="1">
                  <a:txBody>
                    <a:bodyPr/>
                    <a:lstStyle/>
                    <a:p>
                      <a:endParaRPr lang="en-AU" dirty="0"/>
                    </a:p>
                  </a:txBody>
                  <a:tcPr/>
                </a:tc>
                <a:extLst>
                  <a:ext uri="{0D108BD9-81ED-4DB2-BD59-A6C34878D82A}">
                    <a16:rowId xmlns:a16="http://schemas.microsoft.com/office/drawing/2014/main" val="3264589275"/>
                  </a:ext>
                </a:extLst>
              </a:tr>
              <a:tr h="739184">
                <a:tc>
                  <a:txBody>
                    <a:bodyPr/>
                    <a:lstStyle/>
                    <a:p>
                      <a:r>
                        <a:rPr lang="en-AU" b="1" dirty="0"/>
                        <a:t>Performance Obligations (Distinct good or service)</a:t>
                      </a:r>
                    </a:p>
                  </a:txBody>
                  <a:tcPr/>
                </a:tc>
                <a:tc>
                  <a:txBody>
                    <a:bodyPr/>
                    <a:lstStyle/>
                    <a:p>
                      <a:r>
                        <a:rPr lang="en-AU" b="1" dirty="0"/>
                        <a:t>Standalone Price</a:t>
                      </a:r>
                    </a:p>
                  </a:txBody>
                  <a:tcPr/>
                </a:tc>
                <a:tc>
                  <a:txBody>
                    <a:bodyPr/>
                    <a:lstStyle/>
                    <a:p>
                      <a:r>
                        <a:rPr lang="en-AU" b="1" dirty="0"/>
                        <a:t>Transaction Price</a:t>
                      </a:r>
                    </a:p>
                  </a:txBody>
                  <a:tcPr/>
                </a:tc>
                <a:tc>
                  <a:txBody>
                    <a:bodyPr/>
                    <a:lstStyle/>
                    <a:p>
                      <a:r>
                        <a:rPr lang="en-AU" b="1" dirty="0"/>
                        <a:t>Allocation of Price</a:t>
                      </a:r>
                    </a:p>
                  </a:txBody>
                  <a:tcPr/>
                </a:tc>
                <a:extLst>
                  <a:ext uri="{0D108BD9-81ED-4DB2-BD59-A6C34878D82A}">
                    <a16:rowId xmlns:a16="http://schemas.microsoft.com/office/drawing/2014/main" val="2863522079"/>
                  </a:ext>
                </a:extLst>
              </a:tr>
              <a:tr h="570719">
                <a:tc>
                  <a:txBody>
                    <a:bodyPr/>
                    <a:lstStyle/>
                    <a:p>
                      <a:r>
                        <a:rPr lang="en-AU" dirty="0"/>
                        <a:t>Club Services </a:t>
                      </a:r>
                    </a:p>
                    <a:p>
                      <a:r>
                        <a:rPr lang="en-AU" dirty="0"/>
                        <a:t>($2000 x 10 + $4000)</a:t>
                      </a:r>
                    </a:p>
                  </a:txBody>
                  <a:tcPr/>
                </a:tc>
                <a:tc>
                  <a:txBody>
                    <a:bodyPr/>
                    <a:lstStyle/>
                    <a:p>
                      <a:pPr algn="r"/>
                      <a:r>
                        <a:rPr lang="en-AU" dirty="0"/>
                        <a:t>$24,000</a:t>
                      </a:r>
                    </a:p>
                  </a:txBody>
                  <a:tcPr/>
                </a:tc>
                <a:tc>
                  <a:txBody>
                    <a:bodyPr/>
                    <a:lstStyle/>
                    <a:p>
                      <a:endParaRPr lang="en-AU" dirty="0"/>
                    </a:p>
                  </a:txBody>
                  <a:tcPr/>
                </a:tc>
                <a:tc>
                  <a:txBody>
                    <a:bodyPr/>
                    <a:lstStyle/>
                    <a:p>
                      <a:pPr algn="r"/>
                      <a:r>
                        <a:rPr lang="en-AU" dirty="0"/>
                        <a:t>$22,154</a:t>
                      </a:r>
                    </a:p>
                  </a:txBody>
                  <a:tcPr/>
                </a:tc>
                <a:extLst>
                  <a:ext uri="{0D108BD9-81ED-4DB2-BD59-A6C34878D82A}">
                    <a16:rowId xmlns:a16="http://schemas.microsoft.com/office/drawing/2014/main" val="3345126437"/>
                  </a:ext>
                </a:extLst>
              </a:tr>
              <a:tr h="570719">
                <a:tc>
                  <a:txBody>
                    <a:bodyPr/>
                    <a:lstStyle/>
                    <a:p>
                      <a:r>
                        <a:rPr lang="en-AU" dirty="0"/>
                        <a:t>Room Hire</a:t>
                      </a:r>
                    </a:p>
                    <a:p>
                      <a:r>
                        <a:rPr lang="en-AU" dirty="0"/>
                        <a:t>($500 x 2 x 2)</a:t>
                      </a:r>
                    </a:p>
                  </a:txBody>
                  <a:tcPr/>
                </a:tc>
                <a:tc>
                  <a:txBody>
                    <a:bodyPr/>
                    <a:lstStyle/>
                    <a:p>
                      <a:pPr algn="r"/>
                      <a:r>
                        <a:rPr lang="en-AU" dirty="0"/>
                        <a:t>$2,000</a:t>
                      </a:r>
                    </a:p>
                  </a:txBody>
                  <a:tcPr/>
                </a:tc>
                <a:tc>
                  <a:txBody>
                    <a:bodyPr/>
                    <a:lstStyle/>
                    <a:p>
                      <a:endParaRPr lang="en-AU" dirty="0"/>
                    </a:p>
                  </a:txBody>
                  <a:tcPr/>
                </a:tc>
                <a:tc>
                  <a:txBody>
                    <a:bodyPr/>
                    <a:lstStyle/>
                    <a:p>
                      <a:pPr algn="r"/>
                      <a:r>
                        <a:rPr lang="en-AU" dirty="0"/>
                        <a:t>$1,846</a:t>
                      </a:r>
                    </a:p>
                  </a:txBody>
                  <a:tcPr/>
                </a:tc>
                <a:extLst>
                  <a:ext uri="{0D108BD9-81ED-4DB2-BD59-A6C34878D82A}">
                    <a16:rowId xmlns:a16="http://schemas.microsoft.com/office/drawing/2014/main" val="2799856989"/>
                  </a:ext>
                </a:extLst>
              </a:tr>
              <a:tr h="545589">
                <a:tc>
                  <a:txBody>
                    <a:bodyPr/>
                    <a:lstStyle/>
                    <a:p>
                      <a:r>
                        <a:rPr lang="en-AU" dirty="0"/>
                        <a:t>Total</a:t>
                      </a:r>
                    </a:p>
                  </a:txBody>
                  <a:tcPr/>
                </a:tc>
                <a:tc>
                  <a:txBody>
                    <a:bodyPr/>
                    <a:lstStyle/>
                    <a:p>
                      <a:pPr algn="r"/>
                      <a:r>
                        <a:rPr lang="en-AU" dirty="0"/>
                        <a:t>$26,000</a:t>
                      </a:r>
                    </a:p>
                  </a:txBody>
                  <a:tcPr/>
                </a:tc>
                <a:tc>
                  <a:txBody>
                    <a:bodyPr/>
                    <a:lstStyle/>
                    <a:p>
                      <a:pPr algn="r"/>
                      <a:r>
                        <a:rPr lang="en-AU" dirty="0"/>
                        <a:t>$24,000</a:t>
                      </a:r>
                    </a:p>
                  </a:txBody>
                  <a:tcPr/>
                </a:tc>
                <a:tc>
                  <a:txBody>
                    <a:bodyPr/>
                    <a:lstStyle/>
                    <a:p>
                      <a:pPr algn="r"/>
                      <a:r>
                        <a:rPr lang="en-AU" dirty="0"/>
                        <a:t>$24,000</a:t>
                      </a:r>
                    </a:p>
                  </a:txBody>
                  <a:tcPr/>
                </a:tc>
                <a:extLst>
                  <a:ext uri="{0D108BD9-81ED-4DB2-BD59-A6C34878D82A}">
                    <a16:rowId xmlns:a16="http://schemas.microsoft.com/office/drawing/2014/main" val="1453255098"/>
                  </a:ext>
                </a:extLst>
              </a:tr>
            </a:tbl>
          </a:graphicData>
        </a:graphic>
      </p:graphicFrame>
      <p:sp>
        <p:nvSpPr>
          <p:cNvPr id="6" name="TextBox 5">
            <a:extLst>
              <a:ext uri="{FF2B5EF4-FFF2-40B4-BE49-F238E27FC236}">
                <a16:creationId xmlns:a16="http://schemas.microsoft.com/office/drawing/2014/main" id="{E67DBB6D-4D5A-450C-8D10-E75F918A5B3C}"/>
              </a:ext>
            </a:extLst>
          </p:cNvPr>
          <p:cNvSpPr txBox="1"/>
          <p:nvPr/>
        </p:nvSpPr>
        <p:spPr>
          <a:xfrm>
            <a:off x="533400" y="5257800"/>
            <a:ext cx="6117557" cy="923330"/>
          </a:xfrm>
          <a:prstGeom prst="rect">
            <a:avLst/>
          </a:prstGeom>
          <a:noFill/>
        </p:spPr>
        <p:txBody>
          <a:bodyPr wrap="square" rtlCol="0">
            <a:spAutoFit/>
          </a:bodyPr>
          <a:lstStyle/>
          <a:p>
            <a:r>
              <a:rPr lang="en-AU" dirty="0"/>
              <a:t>$24,000 x 24/26 = $22,154</a:t>
            </a:r>
          </a:p>
          <a:p>
            <a:endParaRPr lang="en-AU" dirty="0"/>
          </a:p>
          <a:p>
            <a:r>
              <a:rPr lang="en-AU" dirty="0"/>
              <a:t>$2,000 x 2/26 = $1,846</a:t>
            </a:r>
          </a:p>
        </p:txBody>
      </p:sp>
    </p:spTree>
    <p:extLst>
      <p:ext uri="{BB962C8B-B14F-4D97-AF65-F5344CB8AC3E}">
        <p14:creationId xmlns:p14="http://schemas.microsoft.com/office/powerpoint/2010/main" val="25976230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solidFill>
                  <a:schemeClr val="tx2">
                    <a:lumMod val="60000"/>
                    <a:lumOff val="40000"/>
                  </a:schemeClr>
                </a:solidFill>
              </a:rPr>
              <a:t>AASB 15: Overview</a:t>
            </a:r>
          </a:p>
        </p:txBody>
      </p:sp>
      <p:sp>
        <p:nvSpPr>
          <p:cNvPr id="3" name="Content Placeholder 2"/>
          <p:cNvSpPr>
            <a:spLocks noGrp="1"/>
          </p:cNvSpPr>
          <p:nvPr>
            <p:ph idx="1"/>
          </p:nvPr>
        </p:nvSpPr>
        <p:spPr/>
        <p:txBody>
          <a:bodyPr>
            <a:noAutofit/>
          </a:bodyPr>
          <a:lstStyle/>
          <a:p>
            <a:pPr marL="0" indent="0">
              <a:buNone/>
            </a:pPr>
            <a:r>
              <a:rPr lang="en-AU" sz="1800" b="1" dirty="0"/>
              <a:t>Why was AASB 15 released?</a:t>
            </a:r>
          </a:p>
          <a:p>
            <a:pPr marL="0" indent="0" algn="just">
              <a:buNone/>
            </a:pPr>
            <a:endParaRPr lang="en-AU" sz="1600" dirty="0"/>
          </a:p>
          <a:p>
            <a:pPr marL="0" indent="0" algn="just">
              <a:buNone/>
            </a:pPr>
            <a:r>
              <a:rPr lang="en-AU" sz="1600" dirty="0"/>
              <a:t>AASB 15 changes revenue recognition from the current “transfer of risks and rewards” model under AASB 118 to a “transfer of control” model.</a:t>
            </a:r>
          </a:p>
          <a:p>
            <a:pPr marL="0" indent="0" algn="just">
              <a:buNone/>
            </a:pPr>
            <a:endParaRPr lang="en-AU" sz="1600" dirty="0"/>
          </a:p>
          <a:p>
            <a:pPr marL="0" indent="0" algn="just">
              <a:buNone/>
            </a:pPr>
            <a:r>
              <a:rPr lang="en-AU" sz="1600" dirty="0"/>
              <a:t>A contract may end up being accounted for partially as a revenue transaction within the scope of AASB 15, and partially in another standard (e.g. AASB 1058).</a:t>
            </a:r>
          </a:p>
          <a:p>
            <a:pPr marL="0" indent="0" algn="just">
              <a:buNone/>
            </a:pPr>
            <a:endParaRPr lang="en-AU" sz="1600" dirty="0"/>
          </a:p>
          <a:p>
            <a:pPr marL="0" indent="0">
              <a:buNone/>
            </a:pPr>
            <a:r>
              <a:rPr lang="en-AU" sz="1800" b="1" dirty="0"/>
              <a:t>What is the effective date for AASB 15?</a:t>
            </a:r>
          </a:p>
          <a:p>
            <a:pPr marL="0" indent="0">
              <a:buNone/>
            </a:pPr>
            <a:endParaRPr lang="en-AU" sz="1600" dirty="0"/>
          </a:p>
          <a:p>
            <a:pPr marL="0" indent="0">
              <a:buNone/>
            </a:pPr>
            <a:r>
              <a:rPr lang="en-AU" sz="1600" dirty="0"/>
              <a:t>Effective for annual reporting periods beginning on or after 1 January 2019</a:t>
            </a:r>
          </a:p>
          <a:p>
            <a:pPr marL="0" indent="0">
              <a:buNone/>
            </a:pPr>
            <a:r>
              <a:rPr lang="en-AU" sz="1600" dirty="0"/>
              <a:t>i.e. 31 December 2019 or 30 June 2020</a:t>
            </a:r>
          </a:p>
          <a:p>
            <a:pPr marL="0" indent="0">
              <a:buNone/>
            </a:pPr>
            <a:endParaRPr lang="en-AU" sz="1800" dirty="0"/>
          </a:p>
          <a:p>
            <a:pPr marL="0" indent="0">
              <a:buNone/>
            </a:pPr>
            <a:endParaRPr lang="en-AU" sz="1800" dirty="0"/>
          </a:p>
        </p:txBody>
      </p:sp>
    </p:spTree>
    <p:extLst>
      <p:ext uri="{BB962C8B-B14F-4D97-AF65-F5344CB8AC3E}">
        <p14:creationId xmlns:p14="http://schemas.microsoft.com/office/powerpoint/2010/main" val="14307597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Example 6</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900" b="1" dirty="0"/>
              <a:t>Example 6 – Other Grants Received</a:t>
            </a:r>
          </a:p>
          <a:p>
            <a:pPr algn="just"/>
            <a:r>
              <a:rPr lang="en-AU" sz="1600" dirty="0"/>
              <a:t>Adult Reading Program funded by State Government through a contract signed by both parties</a:t>
            </a:r>
          </a:p>
          <a:p>
            <a:pPr algn="just"/>
            <a:endParaRPr lang="en-AU" sz="1600" dirty="0"/>
          </a:p>
          <a:p>
            <a:pPr algn="just"/>
            <a:r>
              <a:rPr lang="en-AU" sz="1600" dirty="0"/>
              <a:t>Covers funding from 1 July 2019 to 30 June 2020</a:t>
            </a:r>
          </a:p>
          <a:p>
            <a:pPr algn="just"/>
            <a:endParaRPr lang="en-AU" sz="1600" dirty="0"/>
          </a:p>
          <a:p>
            <a:pPr algn="just"/>
            <a:r>
              <a:rPr lang="en-AU" sz="1600" dirty="0"/>
              <a:t>Services must be:</a:t>
            </a:r>
          </a:p>
          <a:p>
            <a:pPr marL="685800" lvl="1" algn="just">
              <a:buFont typeface="Wingdings" panose="05000000000000000000" pitchFamily="2" charset="2"/>
              <a:buChar char="Ø"/>
            </a:pPr>
            <a:r>
              <a:rPr lang="en-AU" sz="1400" dirty="0"/>
              <a:t>delivered within a defined region</a:t>
            </a:r>
          </a:p>
          <a:p>
            <a:pPr marL="685800" lvl="1" algn="just">
              <a:buFont typeface="Wingdings" panose="05000000000000000000" pitchFamily="2" charset="2"/>
              <a:buChar char="Ø"/>
            </a:pPr>
            <a:r>
              <a:rPr lang="en-AU" sz="1400" dirty="0"/>
              <a:t>publicised through Councils and local media</a:t>
            </a:r>
          </a:p>
          <a:p>
            <a:pPr marL="685800" lvl="1" algn="just">
              <a:buFont typeface="Wingdings" panose="05000000000000000000" pitchFamily="2" charset="2"/>
              <a:buChar char="Ø"/>
            </a:pPr>
            <a:r>
              <a:rPr lang="en-AU" sz="1400" dirty="0"/>
              <a:t>made available to any applicant assessed as eligible (criteria named)</a:t>
            </a:r>
          </a:p>
          <a:p>
            <a:pPr algn="just"/>
            <a:endParaRPr lang="en-AU" sz="1600" dirty="0"/>
          </a:p>
          <a:p>
            <a:pPr algn="just"/>
            <a:r>
              <a:rPr lang="en-AU" sz="1600" dirty="0"/>
              <a:t>Unspent money, failure to meet conditions – repay State Government</a:t>
            </a:r>
          </a:p>
          <a:p>
            <a:pPr algn="just"/>
            <a:endParaRPr lang="en-AU" sz="1600" dirty="0"/>
          </a:p>
          <a:p>
            <a:pPr algn="just"/>
            <a:r>
              <a:rPr lang="en-AU" sz="1600" dirty="0"/>
              <a:t>First instalment $200,000 received 26 June 2019/ Remaining funds $800,000 received in 2019/20</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83691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Example 6 (Cont.)</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900" b="1" dirty="0"/>
              <a:t>Example 6 – Other Grants Received</a:t>
            </a:r>
          </a:p>
          <a:p>
            <a:pPr marL="0" indent="0" algn="just">
              <a:buNone/>
            </a:pPr>
            <a:endParaRPr lang="en-AU" sz="19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e 5">
            <a:extLst>
              <a:ext uri="{FF2B5EF4-FFF2-40B4-BE49-F238E27FC236}">
                <a16:creationId xmlns:a16="http://schemas.microsoft.com/office/drawing/2014/main" id="{CBFD0E99-D348-4DE0-93AB-A2D0CED4C428}"/>
              </a:ext>
            </a:extLst>
          </p:cNvPr>
          <p:cNvGraphicFramePr>
            <a:graphicFrameLocks noGrp="1"/>
          </p:cNvGraphicFramePr>
          <p:nvPr>
            <p:extLst/>
          </p:nvPr>
        </p:nvGraphicFramePr>
        <p:xfrm>
          <a:off x="533400" y="2255520"/>
          <a:ext cx="7086600" cy="2912745"/>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4045988730"/>
                    </a:ext>
                  </a:extLst>
                </a:gridCol>
                <a:gridCol w="2667000">
                  <a:extLst>
                    <a:ext uri="{9D8B030D-6E8A-4147-A177-3AD203B41FA5}">
                      <a16:colId xmlns:a16="http://schemas.microsoft.com/office/drawing/2014/main" val="2325712305"/>
                    </a:ext>
                  </a:extLst>
                </a:gridCol>
                <a:gridCol w="1219200">
                  <a:extLst>
                    <a:ext uri="{9D8B030D-6E8A-4147-A177-3AD203B41FA5}">
                      <a16:colId xmlns:a16="http://schemas.microsoft.com/office/drawing/2014/main" val="3347637372"/>
                    </a:ext>
                  </a:extLst>
                </a:gridCol>
                <a:gridCol w="1143000">
                  <a:extLst>
                    <a:ext uri="{9D8B030D-6E8A-4147-A177-3AD203B41FA5}">
                      <a16:colId xmlns:a16="http://schemas.microsoft.com/office/drawing/2014/main" val="2118143248"/>
                    </a:ext>
                  </a:extLst>
                </a:gridCol>
              </a:tblGrid>
              <a:tr h="352425">
                <a:tc>
                  <a:txBody>
                    <a:bodyPr/>
                    <a:lstStyle/>
                    <a:p>
                      <a:r>
                        <a:rPr lang="en-AU" dirty="0"/>
                        <a:t>Date</a:t>
                      </a:r>
                    </a:p>
                  </a:txBody>
                  <a:tcPr/>
                </a:tc>
                <a:tc>
                  <a:txBody>
                    <a:bodyPr/>
                    <a:lstStyle/>
                    <a:p>
                      <a:endParaRPr lang="en-AU" dirty="0"/>
                    </a:p>
                  </a:txBody>
                  <a:tcPr/>
                </a:tc>
                <a:tc>
                  <a:txBody>
                    <a:bodyPr/>
                    <a:lstStyle/>
                    <a:p>
                      <a:pPr algn="ctr"/>
                      <a:r>
                        <a:rPr lang="en-AU" dirty="0"/>
                        <a:t>Debit</a:t>
                      </a:r>
                    </a:p>
                  </a:txBody>
                  <a:tcPr/>
                </a:tc>
                <a:tc>
                  <a:txBody>
                    <a:bodyPr/>
                    <a:lstStyle/>
                    <a:p>
                      <a:pPr algn="ctr"/>
                      <a:r>
                        <a:rPr lang="en-AU" dirty="0"/>
                        <a:t>Credit</a:t>
                      </a:r>
                    </a:p>
                  </a:txBody>
                  <a:tcPr/>
                </a:tc>
                <a:extLst>
                  <a:ext uri="{0D108BD9-81ED-4DB2-BD59-A6C34878D82A}">
                    <a16:rowId xmlns:a16="http://schemas.microsoft.com/office/drawing/2014/main" val="3221077076"/>
                  </a:ext>
                </a:extLst>
              </a:tr>
              <a:tr h="352425">
                <a:tc>
                  <a:txBody>
                    <a:bodyPr/>
                    <a:lstStyle/>
                    <a:p>
                      <a:r>
                        <a:rPr lang="en-AU" dirty="0"/>
                        <a:t>26 June 2019</a:t>
                      </a:r>
                    </a:p>
                  </a:txBody>
                  <a:tcPr/>
                </a:tc>
                <a:tc>
                  <a:txBody>
                    <a:bodyPr/>
                    <a:lstStyle/>
                    <a:p>
                      <a:r>
                        <a:rPr lang="en-AU" sz="1600" dirty="0"/>
                        <a:t>Cash at Bank (in)</a:t>
                      </a:r>
                    </a:p>
                  </a:txBody>
                  <a:tcPr/>
                </a:tc>
                <a:tc>
                  <a:txBody>
                    <a:bodyPr/>
                    <a:lstStyle/>
                    <a:p>
                      <a:pPr algn="r"/>
                      <a:r>
                        <a:rPr lang="en-AU" dirty="0"/>
                        <a:t>200,000</a:t>
                      </a:r>
                    </a:p>
                  </a:txBody>
                  <a:tcPr/>
                </a:tc>
                <a:tc>
                  <a:txBody>
                    <a:bodyPr/>
                    <a:lstStyle/>
                    <a:p>
                      <a:pPr algn="r"/>
                      <a:endParaRPr lang="en-AU" dirty="0"/>
                    </a:p>
                  </a:txBody>
                  <a:tcPr/>
                </a:tc>
                <a:extLst>
                  <a:ext uri="{0D108BD9-81ED-4DB2-BD59-A6C34878D82A}">
                    <a16:rowId xmlns:a16="http://schemas.microsoft.com/office/drawing/2014/main" val="1725799611"/>
                  </a:ext>
                </a:extLst>
              </a:tr>
              <a:tr h="352425">
                <a:tc>
                  <a:txBody>
                    <a:bodyPr/>
                    <a:lstStyle/>
                    <a:p>
                      <a:endParaRPr lang="en-AU" dirty="0"/>
                    </a:p>
                  </a:txBody>
                  <a:tcPr/>
                </a:tc>
                <a:tc>
                  <a:txBody>
                    <a:bodyPr/>
                    <a:lstStyle/>
                    <a:p>
                      <a:r>
                        <a:rPr lang="en-AU" sz="1600" dirty="0"/>
                        <a:t>Contract Liability</a:t>
                      </a:r>
                    </a:p>
                  </a:txBody>
                  <a:tcPr/>
                </a:tc>
                <a:tc>
                  <a:txBody>
                    <a:bodyPr/>
                    <a:lstStyle/>
                    <a:p>
                      <a:pPr algn="r"/>
                      <a:endParaRPr lang="en-AU" dirty="0"/>
                    </a:p>
                  </a:txBody>
                  <a:tcPr/>
                </a:tc>
                <a:tc>
                  <a:txBody>
                    <a:bodyPr/>
                    <a:lstStyle/>
                    <a:p>
                      <a:pPr algn="r"/>
                      <a:r>
                        <a:rPr lang="en-AU" dirty="0"/>
                        <a:t>200,000</a:t>
                      </a:r>
                    </a:p>
                  </a:txBody>
                  <a:tcPr/>
                </a:tc>
                <a:extLst>
                  <a:ext uri="{0D108BD9-81ED-4DB2-BD59-A6C34878D82A}">
                    <a16:rowId xmlns:a16="http://schemas.microsoft.com/office/drawing/2014/main" val="2982785565"/>
                  </a:ext>
                </a:extLst>
              </a:tr>
              <a:tr h="352425">
                <a:tc>
                  <a:txBody>
                    <a:bodyPr/>
                    <a:lstStyle/>
                    <a:p>
                      <a:r>
                        <a:rPr lang="en-AU" dirty="0"/>
                        <a:t>By 30 June 2020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dirty="0"/>
                        <a:t>Contract Liability</a:t>
                      </a:r>
                    </a:p>
                  </a:txBody>
                  <a:tcPr/>
                </a:tc>
                <a:tc>
                  <a:txBody>
                    <a:bodyPr/>
                    <a:lstStyle/>
                    <a:p>
                      <a:pPr algn="r"/>
                      <a:r>
                        <a:rPr lang="en-AU" dirty="0"/>
                        <a:t>200,000</a:t>
                      </a:r>
                    </a:p>
                  </a:txBody>
                  <a:tcPr/>
                </a:tc>
                <a:tc>
                  <a:txBody>
                    <a:bodyPr/>
                    <a:lstStyle/>
                    <a:p>
                      <a:pPr algn="r"/>
                      <a:endParaRPr lang="en-AU" dirty="0"/>
                    </a:p>
                  </a:txBody>
                  <a:tcPr/>
                </a:tc>
                <a:extLst>
                  <a:ext uri="{0D108BD9-81ED-4DB2-BD59-A6C34878D82A}">
                    <a16:rowId xmlns:a16="http://schemas.microsoft.com/office/drawing/2014/main" val="4214464603"/>
                  </a:ext>
                </a:extLst>
              </a:tr>
              <a:tr h="352425">
                <a:tc>
                  <a:txBody>
                    <a:bodyPr/>
                    <a:lstStyle/>
                    <a:p>
                      <a:endParaRPr lang="en-AU" dirty="0"/>
                    </a:p>
                  </a:txBody>
                  <a:tcPr/>
                </a:tc>
                <a:tc>
                  <a:txBody>
                    <a:bodyPr/>
                    <a:lstStyle/>
                    <a:p>
                      <a:r>
                        <a:rPr lang="en-AU" sz="1600" dirty="0"/>
                        <a:t>Cash at Bank (in)</a:t>
                      </a:r>
                    </a:p>
                  </a:txBody>
                  <a:tcPr/>
                </a:tc>
                <a:tc>
                  <a:txBody>
                    <a:bodyPr/>
                    <a:lstStyle/>
                    <a:p>
                      <a:pPr algn="r"/>
                      <a:r>
                        <a:rPr lang="en-AU" dirty="0"/>
                        <a:t>800,000</a:t>
                      </a:r>
                    </a:p>
                  </a:txBody>
                  <a:tcPr/>
                </a:tc>
                <a:tc>
                  <a:txBody>
                    <a:bodyPr/>
                    <a:lstStyle/>
                    <a:p>
                      <a:pPr algn="r"/>
                      <a:endParaRPr lang="en-AU" dirty="0"/>
                    </a:p>
                  </a:txBody>
                  <a:tcPr/>
                </a:tc>
                <a:extLst>
                  <a:ext uri="{0D108BD9-81ED-4DB2-BD59-A6C34878D82A}">
                    <a16:rowId xmlns:a16="http://schemas.microsoft.com/office/drawing/2014/main" val="570832899"/>
                  </a:ext>
                </a:extLst>
              </a:tr>
              <a:tr h="352425">
                <a:tc>
                  <a:txBody>
                    <a:bodyPr/>
                    <a:lstStyle/>
                    <a:p>
                      <a:endParaRPr lang="en-AU" dirty="0"/>
                    </a:p>
                  </a:txBody>
                  <a:tcPr/>
                </a:tc>
                <a:tc>
                  <a:txBody>
                    <a:bodyPr/>
                    <a:lstStyle/>
                    <a:p>
                      <a:r>
                        <a:rPr lang="en-AU" sz="1600" dirty="0"/>
                        <a:t>Grant Income</a:t>
                      </a:r>
                    </a:p>
                  </a:txBody>
                  <a:tcPr/>
                </a:tc>
                <a:tc>
                  <a:txBody>
                    <a:bodyPr/>
                    <a:lstStyle/>
                    <a:p>
                      <a:pPr algn="r"/>
                      <a:endParaRPr lang="en-AU" dirty="0"/>
                    </a:p>
                  </a:txBody>
                  <a:tcPr/>
                </a:tc>
                <a:tc>
                  <a:txBody>
                    <a:bodyPr/>
                    <a:lstStyle/>
                    <a:p>
                      <a:pPr algn="r"/>
                      <a:r>
                        <a:rPr lang="en-AU" dirty="0"/>
                        <a:t>1,000,000</a:t>
                      </a:r>
                    </a:p>
                  </a:txBody>
                  <a:tcPr/>
                </a:tc>
                <a:extLst>
                  <a:ext uri="{0D108BD9-81ED-4DB2-BD59-A6C34878D82A}">
                    <a16:rowId xmlns:a16="http://schemas.microsoft.com/office/drawing/2014/main" val="3845120444"/>
                  </a:ext>
                </a:extLst>
              </a:tr>
              <a:tr h="352425">
                <a:tc>
                  <a:txBody>
                    <a:bodyPr/>
                    <a:lstStyle/>
                    <a:p>
                      <a:endParaRPr lang="en-AU"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dirty="0"/>
                        <a:t>Program Expenses</a:t>
                      </a:r>
                    </a:p>
                  </a:txBody>
                  <a:tcPr/>
                </a:tc>
                <a:tc>
                  <a:txBody>
                    <a:bodyPr/>
                    <a:lstStyle/>
                    <a:p>
                      <a:pPr algn="r"/>
                      <a:r>
                        <a:rPr lang="en-AU" dirty="0"/>
                        <a:t>1,000,000</a:t>
                      </a:r>
                    </a:p>
                  </a:txBody>
                  <a:tcPr/>
                </a:tc>
                <a:tc>
                  <a:txBody>
                    <a:bodyPr/>
                    <a:lstStyle/>
                    <a:p>
                      <a:pPr algn="r"/>
                      <a:endParaRPr lang="en-AU" dirty="0"/>
                    </a:p>
                  </a:txBody>
                  <a:tcPr/>
                </a:tc>
                <a:extLst>
                  <a:ext uri="{0D108BD9-81ED-4DB2-BD59-A6C34878D82A}">
                    <a16:rowId xmlns:a16="http://schemas.microsoft.com/office/drawing/2014/main" val="3693160713"/>
                  </a:ext>
                </a:extLst>
              </a:tr>
              <a:tr h="352425">
                <a:tc>
                  <a:txBody>
                    <a:bodyPr/>
                    <a:lstStyle/>
                    <a:p>
                      <a:endParaRPr lang="en-AU" sz="1600" dirty="0"/>
                    </a:p>
                  </a:txBody>
                  <a:tcPr/>
                </a:tc>
                <a:tc>
                  <a:txBody>
                    <a:bodyPr/>
                    <a:lstStyle/>
                    <a:p>
                      <a:r>
                        <a:rPr lang="en-AU" sz="1600" dirty="0"/>
                        <a:t>Cash at Bank (out)</a:t>
                      </a:r>
                    </a:p>
                  </a:txBody>
                  <a:tcPr/>
                </a:tc>
                <a:tc>
                  <a:txBody>
                    <a:bodyPr/>
                    <a:lstStyle/>
                    <a:p>
                      <a:pPr algn="r"/>
                      <a:endParaRPr lang="en-AU" sz="1600" dirty="0"/>
                    </a:p>
                  </a:txBody>
                  <a:tcPr/>
                </a:tc>
                <a:tc>
                  <a:txBody>
                    <a:bodyPr/>
                    <a:lstStyle/>
                    <a:p>
                      <a:pPr algn="r"/>
                      <a:r>
                        <a:rPr lang="en-AU" sz="1600" dirty="0"/>
                        <a:t>1,000,000</a:t>
                      </a:r>
                    </a:p>
                  </a:txBody>
                  <a:tcPr/>
                </a:tc>
                <a:extLst>
                  <a:ext uri="{0D108BD9-81ED-4DB2-BD59-A6C34878D82A}">
                    <a16:rowId xmlns:a16="http://schemas.microsoft.com/office/drawing/2014/main" val="1284043118"/>
                  </a:ext>
                </a:extLst>
              </a:tr>
            </a:tbl>
          </a:graphicData>
        </a:graphic>
      </p:graphicFrame>
    </p:spTree>
    <p:extLst>
      <p:ext uri="{BB962C8B-B14F-4D97-AF65-F5344CB8AC3E}">
        <p14:creationId xmlns:p14="http://schemas.microsoft.com/office/powerpoint/2010/main" val="33014836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Example 7</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900" b="1" dirty="0"/>
              <a:t>Example 7 – Other Grants Received – Scenario 2</a:t>
            </a:r>
          </a:p>
          <a:p>
            <a:pPr algn="just"/>
            <a:r>
              <a:rPr lang="en-AU" sz="1600" dirty="0"/>
              <a:t>Adult Reading Program funded by State Government through a contract signed by both parties</a:t>
            </a:r>
          </a:p>
          <a:p>
            <a:pPr algn="just"/>
            <a:endParaRPr lang="en-AU" sz="1600" dirty="0"/>
          </a:p>
          <a:p>
            <a:pPr algn="just"/>
            <a:r>
              <a:rPr lang="en-AU" sz="1600" dirty="0"/>
              <a:t>Covers funding from 1 July 2019 to 30 June 2020</a:t>
            </a:r>
          </a:p>
          <a:p>
            <a:pPr algn="just"/>
            <a:endParaRPr lang="en-AU" sz="1600" dirty="0"/>
          </a:p>
          <a:p>
            <a:pPr algn="just"/>
            <a:r>
              <a:rPr lang="en-AU" sz="1600" dirty="0"/>
              <a:t>Money is to be applied to support the service agency provided it continues with its objectives</a:t>
            </a:r>
          </a:p>
          <a:p>
            <a:pPr algn="just"/>
            <a:endParaRPr lang="en-AU" sz="1600" dirty="0"/>
          </a:p>
          <a:p>
            <a:pPr algn="just"/>
            <a:r>
              <a:rPr lang="en-AU" sz="1600" dirty="0"/>
              <a:t>Agency has a stated objective of improving adult literacy</a:t>
            </a:r>
          </a:p>
          <a:p>
            <a:pPr algn="just"/>
            <a:endParaRPr lang="en-AU" sz="1600" dirty="0"/>
          </a:p>
          <a:p>
            <a:pPr algn="just"/>
            <a:r>
              <a:rPr lang="en-AU" sz="1600" dirty="0"/>
              <a:t>Failure to spend money requires refund of monies</a:t>
            </a:r>
          </a:p>
          <a:p>
            <a:pPr algn="just"/>
            <a:endParaRPr lang="en-AU" sz="1600" dirty="0"/>
          </a:p>
          <a:p>
            <a:pPr algn="just"/>
            <a:r>
              <a:rPr lang="en-AU" sz="1600" dirty="0"/>
              <a:t>First instalment $200,000 received 26 June 2019/ Remaining funds $800,000 received in 2019/20</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24730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Example 7 (Cont.)</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900" b="1" dirty="0"/>
              <a:t>Example 7 – Other Grants Received – Scenario 2</a:t>
            </a:r>
          </a:p>
          <a:p>
            <a:pPr marL="0" indent="0" algn="just">
              <a:buNone/>
            </a:pPr>
            <a:endParaRPr lang="en-AU" sz="19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e 5">
            <a:extLst>
              <a:ext uri="{FF2B5EF4-FFF2-40B4-BE49-F238E27FC236}">
                <a16:creationId xmlns:a16="http://schemas.microsoft.com/office/drawing/2014/main" id="{CBFD0E99-D348-4DE0-93AB-A2D0CED4C428}"/>
              </a:ext>
            </a:extLst>
          </p:cNvPr>
          <p:cNvGraphicFramePr>
            <a:graphicFrameLocks noGrp="1"/>
          </p:cNvGraphicFramePr>
          <p:nvPr>
            <p:extLst/>
          </p:nvPr>
        </p:nvGraphicFramePr>
        <p:xfrm>
          <a:off x="533400" y="2255520"/>
          <a:ext cx="7086600" cy="2975610"/>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4045988730"/>
                    </a:ext>
                  </a:extLst>
                </a:gridCol>
                <a:gridCol w="2667000">
                  <a:extLst>
                    <a:ext uri="{9D8B030D-6E8A-4147-A177-3AD203B41FA5}">
                      <a16:colId xmlns:a16="http://schemas.microsoft.com/office/drawing/2014/main" val="2325712305"/>
                    </a:ext>
                  </a:extLst>
                </a:gridCol>
                <a:gridCol w="1219200">
                  <a:extLst>
                    <a:ext uri="{9D8B030D-6E8A-4147-A177-3AD203B41FA5}">
                      <a16:colId xmlns:a16="http://schemas.microsoft.com/office/drawing/2014/main" val="3347637372"/>
                    </a:ext>
                  </a:extLst>
                </a:gridCol>
                <a:gridCol w="1143000">
                  <a:extLst>
                    <a:ext uri="{9D8B030D-6E8A-4147-A177-3AD203B41FA5}">
                      <a16:colId xmlns:a16="http://schemas.microsoft.com/office/drawing/2014/main" val="2118143248"/>
                    </a:ext>
                  </a:extLst>
                </a:gridCol>
              </a:tblGrid>
              <a:tr h="352425">
                <a:tc>
                  <a:txBody>
                    <a:bodyPr/>
                    <a:lstStyle/>
                    <a:p>
                      <a:r>
                        <a:rPr lang="en-AU" dirty="0"/>
                        <a:t>Date</a:t>
                      </a:r>
                    </a:p>
                  </a:txBody>
                  <a:tcPr/>
                </a:tc>
                <a:tc>
                  <a:txBody>
                    <a:bodyPr/>
                    <a:lstStyle/>
                    <a:p>
                      <a:endParaRPr lang="en-AU" dirty="0"/>
                    </a:p>
                  </a:txBody>
                  <a:tcPr/>
                </a:tc>
                <a:tc>
                  <a:txBody>
                    <a:bodyPr/>
                    <a:lstStyle/>
                    <a:p>
                      <a:pPr algn="ctr"/>
                      <a:r>
                        <a:rPr lang="en-AU" dirty="0"/>
                        <a:t>Debit</a:t>
                      </a:r>
                    </a:p>
                  </a:txBody>
                  <a:tcPr/>
                </a:tc>
                <a:tc>
                  <a:txBody>
                    <a:bodyPr/>
                    <a:lstStyle/>
                    <a:p>
                      <a:pPr algn="ctr"/>
                      <a:r>
                        <a:rPr lang="en-AU" dirty="0"/>
                        <a:t>Credit</a:t>
                      </a:r>
                    </a:p>
                  </a:txBody>
                  <a:tcPr/>
                </a:tc>
                <a:extLst>
                  <a:ext uri="{0D108BD9-81ED-4DB2-BD59-A6C34878D82A}">
                    <a16:rowId xmlns:a16="http://schemas.microsoft.com/office/drawing/2014/main" val="3221077076"/>
                  </a:ext>
                </a:extLst>
              </a:tr>
              <a:tr h="352425">
                <a:tc>
                  <a:txBody>
                    <a:bodyPr/>
                    <a:lstStyle/>
                    <a:p>
                      <a:r>
                        <a:rPr lang="en-AU" dirty="0"/>
                        <a:t>26 June 2019</a:t>
                      </a:r>
                    </a:p>
                  </a:txBody>
                  <a:tcPr/>
                </a:tc>
                <a:tc>
                  <a:txBody>
                    <a:bodyPr/>
                    <a:lstStyle/>
                    <a:p>
                      <a:r>
                        <a:rPr lang="en-AU" sz="1600" dirty="0"/>
                        <a:t>Cash at Bank (in)</a:t>
                      </a:r>
                    </a:p>
                  </a:txBody>
                  <a:tcPr/>
                </a:tc>
                <a:tc>
                  <a:txBody>
                    <a:bodyPr/>
                    <a:lstStyle/>
                    <a:p>
                      <a:pPr algn="r"/>
                      <a:r>
                        <a:rPr lang="en-AU" dirty="0"/>
                        <a:t>200,000</a:t>
                      </a:r>
                    </a:p>
                  </a:txBody>
                  <a:tcPr/>
                </a:tc>
                <a:tc>
                  <a:txBody>
                    <a:bodyPr/>
                    <a:lstStyle/>
                    <a:p>
                      <a:pPr algn="r"/>
                      <a:endParaRPr lang="en-AU" dirty="0"/>
                    </a:p>
                  </a:txBody>
                  <a:tcPr/>
                </a:tc>
                <a:extLst>
                  <a:ext uri="{0D108BD9-81ED-4DB2-BD59-A6C34878D82A}">
                    <a16:rowId xmlns:a16="http://schemas.microsoft.com/office/drawing/2014/main" val="1725799611"/>
                  </a:ext>
                </a:extLst>
              </a:tr>
              <a:tr h="428625">
                <a:tc>
                  <a:txBody>
                    <a:bodyPr/>
                    <a:lstStyle/>
                    <a:p>
                      <a:endParaRPr lang="en-AU" dirty="0"/>
                    </a:p>
                  </a:txBody>
                  <a:tcPr/>
                </a:tc>
                <a:tc>
                  <a:txBody>
                    <a:bodyPr/>
                    <a:lstStyle/>
                    <a:p>
                      <a:r>
                        <a:rPr lang="en-AU" sz="1600" dirty="0"/>
                        <a:t>Grant Income</a:t>
                      </a:r>
                    </a:p>
                  </a:txBody>
                  <a:tcPr/>
                </a:tc>
                <a:tc>
                  <a:txBody>
                    <a:bodyPr/>
                    <a:lstStyle/>
                    <a:p>
                      <a:pPr algn="r"/>
                      <a:endParaRPr lang="en-AU" dirty="0"/>
                    </a:p>
                  </a:txBody>
                  <a:tcPr/>
                </a:tc>
                <a:tc>
                  <a:txBody>
                    <a:bodyPr/>
                    <a:lstStyle/>
                    <a:p>
                      <a:pPr algn="r"/>
                      <a:r>
                        <a:rPr lang="en-AU" dirty="0"/>
                        <a:t>200,000</a:t>
                      </a:r>
                    </a:p>
                  </a:txBody>
                  <a:tcPr/>
                </a:tc>
                <a:extLst>
                  <a:ext uri="{0D108BD9-81ED-4DB2-BD59-A6C34878D82A}">
                    <a16:rowId xmlns:a16="http://schemas.microsoft.com/office/drawing/2014/main" val="2982785565"/>
                  </a:ext>
                </a:extLst>
              </a:tr>
              <a:tr h="352425">
                <a:tc>
                  <a:txBody>
                    <a:bodyPr/>
                    <a:lstStyle/>
                    <a:p>
                      <a:endParaRPr lang="en-AU"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600" dirty="0"/>
                    </a:p>
                  </a:txBody>
                  <a:tcPr/>
                </a:tc>
                <a:tc>
                  <a:txBody>
                    <a:bodyPr/>
                    <a:lstStyle/>
                    <a:p>
                      <a:pPr algn="r"/>
                      <a:endParaRPr lang="en-AU" dirty="0"/>
                    </a:p>
                  </a:txBody>
                  <a:tcPr/>
                </a:tc>
                <a:tc>
                  <a:txBody>
                    <a:bodyPr/>
                    <a:lstStyle/>
                    <a:p>
                      <a:pPr algn="r"/>
                      <a:endParaRPr lang="en-AU" dirty="0"/>
                    </a:p>
                  </a:txBody>
                  <a:tcPr/>
                </a:tc>
                <a:extLst>
                  <a:ext uri="{0D108BD9-81ED-4DB2-BD59-A6C34878D82A}">
                    <a16:rowId xmlns:a16="http://schemas.microsoft.com/office/drawing/2014/main" val="4214464603"/>
                  </a:ext>
                </a:extLst>
              </a:tr>
              <a:tr h="352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By 30 June 2020</a:t>
                      </a:r>
                    </a:p>
                  </a:txBody>
                  <a:tcPr/>
                </a:tc>
                <a:tc>
                  <a:txBody>
                    <a:bodyPr/>
                    <a:lstStyle/>
                    <a:p>
                      <a:r>
                        <a:rPr lang="en-AU" sz="1600" dirty="0"/>
                        <a:t>Cash at Bank (in)</a:t>
                      </a:r>
                    </a:p>
                  </a:txBody>
                  <a:tcPr/>
                </a:tc>
                <a:tc>
                  <a:txBody>
                    <a:bodyPr/>
                    <a:lstStyle/>
                    <a:p>
                      <a:pPr algn="r"/>
                      <a:r>
                        <a:rPr lang="en-AU" dirty="0"/>
                        <a:t>800,000</a:t>
                      </a:r>
                    </a:p>
                  </a:txBody>
                  <a:tcPr/>
                </a:tc>
                <a:tc>
                  <a:txBody>
                    <a:bodyPr/>
                    <a:lstStyle/>
                    <a:p>
                      <a:pPr algn="r"/>
                      <a:endParaRPr lang="en-AU" dirty="0"/>
                    </a:p>
                  </a:txBody>
                  <a:tcPr/>
                </a:tc>
                <a:extLst>
                  <a:ext uri="{0D108BD9-81ED-4DB2-BD59-A6C34878D82A}">
                    <a16:rowId xmlns:a16="http://schemas.microsoft.com/office/drawing/2014/main" val="570832899"/>
                  </a:ext>
                </a:extLst>
              </a:tr>
              <a:tr h="352425">
                <a:tc>
                  <a:txBody>
                    <a:bodyPr/>
                    <a:lstStyle/>
                    <a:p>
                      <a:endParaRPr lang="en-AU" dirty="0"/>
                    </a:p>
                  </a:txBody>
                  <a:tcPr/>
                </a:tc>
                <a:tc>
                  <a:txBody>
                    <a:bodyPr/>
                    <a:lstStyle/>
                    <a:p>
                      <a:r>
                        <a:rPr lang="en-AU" sz="1600" dirty="0"/>
                        <a:t>Grant Income</a:t>
                      </a:r>
                    </a:p>
                  </a:txBody>
                  <a:tcPr/>
                </a:tc>
                <a:tc>
                  <a:txBody>
                    <a:bodyPr/>
                    <a:lstStyle/>
                    <a:p>
                      <a:pPr algn="r"/>
                      <a:endParaRPr lang="en-AU" dirty="0"/>
                    </a:p>
                  </a:txBody>
                  <a:tcPr/>
                </a:tc>
                <a:tc>
                  <a:txBody>
                    <a:bodyPr/>
                    <a:lstStyle/>
                    <a:p>
                      <a:pPr algn="r"/>
                      <a:r>
                        <a:rPr lang="en-AU" dirty="0"/>
                        <a:t>800,000</a:t>
                      </a:r>
                    </a:p>
                  </a:txBody>
                  <a:tcPr/>
                </a:tc>
                <a:extLst>
                  <a:ext uri="{0D108BD9-81ED-4DB2-BD59-A6C34878D82A}">
                    <a16:rowId xmlns:a16="http://schemas.microsoft.com/office/drawing/2014/main" val="3845120444"/>
                  </a:ext>
                </a:extLst>
              </a:tr>
              <a:tr h="352425">
                <a:tc>
                  <a:txBody>
                    <a:bodyPr/>
                    <a:lstStyle/>
                    <a:p>
                      <a:endParaRPr lang="en-AU"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dirty="0"/>
                        <a:t>Program Expenses</a:t>
                      </a:r>
                    </a:p>
                  </a:txBody>
                  <a:tcPr/>
                </a:tc>
                <a:tc>
                  <a:txBody>
                    <a:bodyPr/>
                    <a:lstStyle/>
                    <a:p>
                      <a:pPr algn="r"/>
                      <a:r>
                        <a:rPr lang="en-AU" dirty="0"/>
                        <a:t>1,000,000</a:t>
                      </a:r>
                    </a:p>
                  </a:txBody>
                  <a:tcPr/>
                </a:tc>
                <a:tc>
                  <a:txBody>
                    <a:bodyPr/>
                    <a:lstStyle/>
                    <a:p>
                      <a:pPr algn="r"/>
                      <a:endParaRPr lang="en-AU" dirty="0"/>
                    </a:p>
                  </a:txBody>
                  <a:tcPr/>
                </a:tc>
                <a:extLst>
                  <a:ext uri="{0D108BD9-81ED-4DB2-BD59-A6C34878D82A}">
                    <a16:rowId xmlns:a16="http://schemas.microsoft.com/office/drawing/2014/main" val="3693160713"/>
                  </a:ext>
                </a:extLst>
              </a:tr>
              <a:tr h="352425">
                <a:tc>
                  <a:txBody>
                    <a:bodyPr/>
                    <a:lstStyle/>
                    <a:p>
                      <a:endParaRPr lang="en-AU" sz="1600" dirty="0"/>
                    </a:p>
                  </a:txBody>
                  <a:tcPr/>
                </a:tc>
                <a:tc>
                  <a:txBody>
                    <a:bodyPr/>
                    <a:lstStyle/>
                    <a:p>
                      <a:r>
                        <a:rPr lang="en-AU" sz="1600" dirty="0"/>
                        <a:t>Cash at Bank (out)</a:t>
                      </a:r>
                    </a:p>
                  </a:txBody>
                  <a:tcPr/>
                </a:tc>
                <a:tc>
                  <a:txBody>
                    <a:bodyPr/>
                    <a:lstStyle/>
                    <a:p>
                      <a:pPr algn="r"/>
                      <a:endParaRPr lang="en-AU" sz="1600" dirty="0"/>
                    </a:p>
                  </a:txBody>
                  <a:tcPr/>
                </a:tc>
                <a:tc>
                  <a:txBody>
                    <a:bodyPr/>
                    <a:lstStyle/>
                    <a:p>
                      <a:pPr algn="r"/>
                      <a:r>
                        <a:rPr lang="en-AU" sz="1600" dirty="0"/>
                        <a:t>1,000,000</a:t>
                      </a:r>
                    </a:p>
                  </a:txBody>
                  <a:tcPr/>
                </a:tc>
                <a:extLst>
                  <a:ext uri="{0D108BD9-81ED-4DB2-BD59-A6C34878D82A}">
                    <a16:rowId xmlns:a16="http://schemas.microsoft.com/office/drawing/2014/main" val="1284043118"/>
                  </a:ext>
                </a:extLst>
              </a:tr>
            </a:tbl>
          </a:graphicData>
        </a:graphic>
      </p:graphicFrame>
    </p:spTree>
    <p:extLst>
      <p:ext uri="{BB962C8B-B14F-4D97-AF65-F5344CB8AC3E}">
        <p14:creationId xmlns:p14="http://schemas.microsoft.com/office/powerpoint/2010/main" val="8023445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Example 8</a:t>
            </a:r>
            <a:endParaRPr lang="en-AU" b="1" dirty="0">
              <a:solidFill>
                <a:schemeClr val="tx2">
                  <a:lumMod val="60000"/>
                  <a:lumOff val="40000"/>
                </a:schemeClr>
              </a:solidFill>
            </a:endParaRPr>
          </a:p>
        </p:txBody>
      </p:sp>
      <p:sp>
        <p:nvSpPr>
          <p:cNvPr id="3" name="Content Placeholder 2"/>
          <p:cNvSpPr>
            <a:spLocks noGrp="1"/>
          </p:cNvSpPr>
          <p:nvPr>
            <p:ph idx="1"/>
          </p:nvPr>
        </p:nvSpPr>
        <p:spPr/>
        <p:txBody>
          <a:bodyPr>
            <a:noAutofit/>
          </a:bodyPr>
          <a:lstStyle/>
          <a:p>
            <a:pPr marL="0" indent="0" algn="just">
              <a:buNone/>
            </a:pPr>
            <a:r>
              <a:rPr lang="en-AU" sz="1800" b="1" dirty="0"/>
              <a:t>Example 8A – Government Contract with Customer</a:t>
            </a:r>
          </a:p>
          <a:p>
            <a:pPr marL="0" indent="0" algn="just">
              <a:buNone/>
            </a:pPr>
            <a:r>
              <a:rPr lang="en-AU" sz="1400" dirty="0"/>
              <a:t>A charity is contracted to operate dwellings for the homeless, including providing counselling and other services to inhabitants. </a:t>
            </a:r>
          </a:p>
          <a:p>
            <a:pPr marL="0" indent="0" algn="just">
              <a:buNone/>
            </a:pPr>
            <a:endParaRPr lang="en-AU" sz="1400" dirty="0"/>
          </a:p>
          <a:p>
            <a:pPr marL="0" indent="0" algn="just">
              <a:buNone/>
            </a:pPr>
            <a:r>
              <a:rPr lang="en-AU" sz="1400" dirty="0"/>
              <a:t>The charity receives $15m on 15 June 2020 to provide counselling services to inhabitants for a specified number of hours/week. </a:t>
            </a:r>
          </a:p>
          <a:p>
            <a:pPr marL="0" indent="0" algn="just">
              <a:buNone/>
            </a:pPr>
            <a:endParaRPr lang="en-AU" sz="1400" dirty="0"/>
          </a:p>
          <a:p>
            <a:pPr marL="0" indent="0" algn="just">
              <a:buNone/>
            </a:pPr>
            <a:r>
              <a:rPr lang="en-AU" sz="1400" dirty="0"/>
              <a:t>The funds must be refunded if not spent prior to 30 June 2021.</a:t>
            </a:r>
          </a:p>
          <a:p>
            <a:pPr marL="0" indent="0" algn="just">
              <a:buNone/>
            </a:pPr>
            <a:endParaRPr lang="en-AU" sz="1800" dirty="0"/>
          </a:p>
          <a:p>
            <a:pPr marL="0" indent="0" algn="just">
              <a:buNone/>
            </a:pPr>
            <a:r>
              <a:rPr lang="en-AU" sz="1800" b="1" dirty="0"/>
              <a:t>Example 8B – Government Contract with Customer</a:t>
            </a:r>
          </a:p>
          <a:p>
            <a:pPr marL="0" indent="0" algn="just">
              <a:buNone/>
            </a:pPr>
            <a:r>
              <a:rPr lang="en-AU" sz="1400" dirty="0"/>
              <a:t>A charity is contracted to operate dwellings for the homeless, including providing counselling and other services to inhabitants. </a:t>
            </a:r>
          </a:p>
          <a:p>
            <a:pPr marL="0" indent="0" algn="just">
              <a:buNone/>
            </a:pPr>
            <a:endParaRPr lang="en-AU" sz="1400" dirty="0"/>
          </a:p>
          <a:p>
            <a:pPr marL="0" indent="0" algn="just">
              <a:buNone/>
            </a:pPr>
            <a:r>
              <a:rPr lang="en-AU" sz="1400" dirty="0"/>
              <a:t>The charity receives $15m on 15 June 2020 to be spent on the charity’s overall objectives. </a:t>
            </a:r>
          </a:p>
          <a:p>
            <a:pPr marL="0" indent="0" algn="just">
              <a:buNone/>
            </a:pPr>
            <a:endParaRPr lang="en-AU" sz="1400" dirty="0"/>
          </a:p>
          <a:p>
            <a:pPr marL="0" indent="0" algn="just">
              <a:buNone/>
            </a:pPr>
            <a:r>
              <a:rPr lang="en-AU" sz="1400" dirty="0"/>
              <a:t>The funds must be refunded if not spent prior to 30 June 2021.</a:t>
            </a:r>
          </a:p>
        </p:txBody>
      </p:sp>
    </p:spTree>
    <p:extLst>
      <p:ext uri="{BB962C8B-B14F-4D97-AF65-F5344CB8AC3E}">
        <p14:creationId xmlns:p14="http://schemas.microsoft.com/office/powerpoint/2010/main" val="39251070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Example 8 (Cont.)</a:t>
            </a:r>
            <a:endParaRPr lang="en-AU" b="1" dirty="0">
              <a:solidFill>
                <a:schemeClr val="tx2">
                  <a:lumMod val="60000"/>
                  <a:lumOff val="40000"/>
                </a:schemeClr>
              </a:solidFill>
            </a:endParaRPr>
          </a:p>
        </p:txBody>
      </p:sp>
      <p:sp>
        <p:nvSpPr>
          <p:cNvPr id="3" name="Content Placeholder 2"/>
          <p:cNvSpPr>
            <a:spLocks noGrp="1"/>
          </p:cNvSpPr>
          <p:nvPr>
            <p:ph idx="1"/>
          </p:nvPr>
        </p:nvSpPr>
        <p:spPr/>
        <p:txBody>
          <a:bodyPr>
            <a:noAutofit/>
          </a:bodyPr>
          <a:lstStyle/>
          <a:p>
            <a:pPr marL="0" indent="0" algn="just">
              <a:buNone/>
            </a:pPr>
            <a:r>
              <a:rPr lang="en-AU" sz="1800" b="1" dirty="0"/>
              <a:t>Example 8A – Government Contract with Customer</a:t>
            </a:r>
          </a:p>
          <a:p>
            <a:pPr marL="0" indent="0" algn="just">
              <a:buNone/>
            </a:pPr>
            <a:r>
              <a:rPr lang="en-AU" sz="1800" dirty="0"/>
              <a:t>The charity would account for the $15m payment in accordance with AASB 15 as there is an </a:t>
            </a:r>
            <a:r>
              <a:rPr lang="en-AU" sz="1800" b="1" dirty="0"/>
              <a:t>enforceable contract </a:t>
            </a:r>
            <a:r>
              <a:rPr lang="en-AU" sz="1800" dirty="0"/>
              <a:t>(i.e. they must refund the money if services are not provided) and </a:t>
            </a:r>
            <a:r>
              <a:rPr lang="en-AU" sz="1800" b="1" dirty="0"/>
              <a:t>the agreement is sufficiently specific </a:t>
            </a:r>
            <a:r>
              <a:rPr lang="en-AU" sz="1800" dirty="0"/>
              <a:t>as to the nature of the services to be provided and the time period in which the services must be performed. </a:t>
            </a:r>
          </a:p>
          <a:p>
            <a:pPr marL="0" indent="0" algn="just">
              <a:buNone/>
            </a:pPr>
            <a:r>
              <a:rPr lang="en-AU" sz="1800" dirty="0"/>
              <a:t>A contract liability for $15m would be recognised on receipt and the revenue would be recognised when promised services are performed.</a:t>
            </a:r>
          </a:p>
          <a:p>
            <a:pPr marL="0" indent="0" algn="just">
              <a:buNone/>
            </a:pPr>
            <a:endParaRPr lang="en-AU" sz="1800" b="1" dirty="0"/>
          </a:p>
          <a:p>
            <a:pPr marL="0" indent="0" algn="just">
              <a:buNone/>
            </a:pPr>
            <a:r>
              <a:rPr lang="en-AU" sz="1800" b="1" dirty="0"/>
              <a:t>Example 8B – Government Contract with Customer</a:t>
            </a:r>
          </a:p>
          <a:p>
            <a:pPr marL="0" indent="0" algn="just">
              <a:buNone/>
            </a:pPr>
            <a:r>
              <a:rPr lang="en-AU" sz="1800" dirty="0"/>
              <a:t>While this contract creates enforceable rights, the agreement does not contain a sufficiently specific promise to the customer. </a:t>
            </a:r>
          </a:p>
          <a:p>
            <a:pPr marL="0" indent="0" algn="just">
              <a:buNone/>
            </a:pPr>
            <a:r>
              <a:rPr lang="en-AU" sz="1800" b="1" dirty="0"/>
              <a:t>A time period restriction in and of itself is not sufficient</a:t>
            </a:r>
            <a:r>
              <a:rPr lang="en-AU" sz="1800" dirty="0"/>
              <a:t>. The charity would likely recognise income immediately on obtaining control of the donation.</a:t>
            </a:r>
          </a:p>
        </p:txBody>
      </p:sp>
    </p:spTree>
    <p:extLst>
      <p:ext uri="{BB962C8B-B14F-4D97-AF65-F5344CB8AC3E}">
        <p14:creationId xmlns:p14="http://schemas.microsoft.com/office/powerpoint/2010/main" val="22413521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F8130-FF5A-497F-95BC-F130C0B2EEB5}"/>
              </a:ext>
            </a:extLst>
          </p:cNvPr>
          <p:cNvSpPr>
            <a:spLocks noGrp="1"/>
          </p:cNvSpPr>
          <p:nvPr>
            <p:ph type="title"/>
          </p:nvPr>
        </p:nvSpPr>
        <p:spPr/>
        <p:txBody>
          <a:bodyPr/>
          <a:lstStyle/>
          <a:p>
            <a:r>
              <a:rPr lang="en-AU" b="1" dirty="0">
                <a:solidFill>
                  <a:schemeClr val="accent1"/>
                </a:solidFill>
              </a:rPr>
              <a:t>AASB 15: Example 9</a:t>
            </a:r>
            <a:endParaRPr lang="en-AU" dirty="0"/>
          </a:p>
        </p:txBody>
      </p:sp>
      <p:sp>
        <p:nvSpPr>
          <p:cNvPr id="3" name="Content Placeholder 2">
            <a:extLst>
              <a:ext uri="{FF2B5EF4-FFF2-40B4-BE49-F238E27FC236}">
                <a16:creationId xmlns:a16="http://schemas.microsoft.com/office/drawing/2014/main" id="{B7A3441B-65B8-4CD0-AF77-11EB7FEE4A6C}"/>
              </a:ext>
            </a:extLst>
          </p:cNvPr>
          <p:cNvSpPr>
            <a:spLocks noGrp="1"/>
          </p:cNvSpPr>
          <p:nvPr>
            <p:ph idx="1"/>
          </p:nvPr>
        </p:nvSpPr>
        <p:spPr/>
        <p:txBody>
          <a:bodyPr>
            <a:normAutofit/>
          </a:bodyPr>
          <a:lstStyle/>
          <a:p>
            <a:pPr marL="0" indent="0" algn="just">
              <a:buNone/>
            </a:pPr>
            <a:r>
              <a:rPr lang="en-AU" sz="1800" b="1" dirty="0"/>
              <a:t>Example 9A – Memberships &amp; Donations</a:t>
            </a:r>
          </a:p>
          <a:p>
            <a:pPr marL="0" indent="0" algn="just">
              <a:buNone/>
            </a:pPr>
            <a:r>
              <a:rPr lang="en-AU" sz="1800" dirty="0"/>
              <a:t>A museum (NFP) sells memberships that provide access to its facilities for a year (performance obligation). </a:t>
            </a:r>
          </a:p>
          <a:p>
            <a:pPr marL="0" indent="0" algn="just">
              <a:buNone/>
            </a:pPr>
            <a:endParaRPr lang="en-AU" sz="1800" dirty="0"/>
          </a:p>
          <a:p>
            <a:pPr marL="0" indent="0" algn="just">
              <a:buNone/>
            </a:pPr>
            <a:r>
              <a:rPr lang="en-AU" sz="1800" dirty="0"/>
              <a:t>In addition, the museum invites its members to donate a voluntary, non-refundable amount to assist the museum with its community education objectives. </a:t>
            </a:r>
          </a:p>
          <a:p>
            <a:pPr marL="0" indent="0" algn="just">
              <a:buNone/>
            </a:pPr>
            <a:endParaRPr lang="en-AU" sz="1800" dirty="0"/>
          </a:p>
          <a:p>
            <a:pPr marL="0" indent="0" algn="just">
              <a:buNone/>
            </a:pPr>
            <a:r>
              <a:rPr lang="en-AU" sz="1800" dirty="0"/>
              <a:t>Such a donation is separately identifiable from the price of the annual membership.</a:t>
            </a:r>
          </a:p>
          <a:p>
            <a:pPr marL="0" indent="0" algn="just">
              <a:buNone/>
            </a:pPr>
            <a:endParaRPr lang="en-AU" sz="1800" dirty="0"/>
          </a:p>
          <a:p>
            <a:pPr marL="0" indent="0" algn="just">
              <a:buNone/>
            </a:pPr>
            <a:r>
              <a:rPr lang="en-AU" sz="1800" dirty="0"/>
              <a:t>Neither the membership nor the donation is refundable.</a:t>
            </a:r>
          </a:p>
          <a:p>
            <a:pPr marL="0" indent="0" algn="just">
              <a:buNone/>
            </a:pPr>
            <a:endParaRPr lang="en-AU" sz="1800" dirty="0"/>
          </a:p>
          <a:p>
            <a:pPr marL="0" indent="0" algn="just">
              <a:buNone/>
            </a:pPr>
            <a:r>
              <a:rPr lang="en-AU" sz="1800" b="1" dirty="0"/>
              <a:t>Example 9B – Memberships &amp; Donations</a:t>
            </a:r>
          </a:p>
          <a:p>
            <a:pPr marL="0" indent="0" algn="just">
              <a:buNone/>
            </a:pPr>
            <a:r>
              <a:rPr lang="en-AU" sz="1800" dirty="0"/>
              <a:t>Same facts as above, however, the membership is pro rata refundable if the member wants to cancel partway through the year.</a:t>
            </a:r>
          </a:p>
        </p:txBody>
      </p:sp>
    </p:spTree>
    <p:extLst>
      <p:ext uri="{BB962C8B-B14F-4D97-AF65-F5344CB8AC3E}">
        <p14:creationId xmlns:p14="http://schemas.microsoft.com/office/powerpoint/2010/main" val="36458849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F8130-FF5A-497F-95BC-F130C0B2EEB5}"/>
              </a:ext>
            </a:extLst>
          </p:cNvPr>
          <p:cNvSpPr>
            <a:spLocks noGrp="1"/>
          </p:cNvSpPr>
          <p:nvPr>
            <p:ph type="title"/>
          </p:nvPr>
        </p:nvSpPr>
        <p:spPr/>
        <p:txBody>
          <a:bodyPr/>
          <a:lstStyle/>
          <a:p>
            <a:r>
              <a:rPr lang="en-AU" b="1" dirty="0">
                <a:solidFill>
                  <a:schemeClr val="accent1"/>
                </a:solidFill>
              </a:rPr>
              <a:t>AASB 15: Example 9 (Cont.)</a:t>
            </a:r>
            <a:endParaRPr lang="en-AU" dirty="0"/>
          </a:p>
        </p:txBody>
      </p:sp>
      <p:sp>
        <p:nvSpPr>
          <p:cNvPr id="3" name="Content Placeholder 2">
            <a:extLst>
              <a:ext uri="{FF2B5EF4-FFF2-40B4-BE49-F238E27FC236}">
                <a16:creationId xmlns:a16="http://schemas.microsoft.com/office/drawing/2014/main" id="{B7A3441B-65B8-4CD0-AF77-11EB7FEE4A6C}"/>
              </a:ext>
            </a:extLst>
          </p:cNvPr>
          <p:cNvSpPr>
            <a:spLocks noGrp="1"/>
          </p:cNvSpPr>
          <p:nvPr>
            <p:ph idx="1"/>
          </p:nvPr>
        </p:nvSpPr>
        <p:spPr/>
        <p:txBody>
          <a:bodyPr>
            <a:normAutofit fontScale="85000" lnSpcReduction="10000"/>
          </a:bodyPr>
          <a:lstStyle/>
          <a:p>
            <a:pPr marL="0" indent="0" algn="just">
              <a:buNone/>
            </a:pPr>
            <a:r>
              <a:rPr lang="en-AU" sz="1800" b="1" dirty="0"/>
              <a:t>Example 9 – Memberships &amp; Donations</a:t>
            </a:r>
          </a:p>
          <a:p>
            <a:pPr marL="0" indent="0" algn="just">
              <a:buNone/>
            </a:pPr>
            <a:endParaRPr lang="en-AU" sz="1800" dirty="0"/>
          </a:p>
          <a:p>
            <a:pPr marL="0" indent="0" algn="just">
              <a:buNone/>
            </a:pPr>
            <a:r>
              <a:rPr lang="en-AU" sz="1800" b="1" dirty="0"/>
              <a:t>Scenario A</a:t>
            </a:r>
          </a:p>
          <a:p>
            <a:pPr marL="0" indent="0" algn="just">
              <a:buNone/>
            </a:pPr>
            <a:endParaRPr lang="en-AU" sz="1800" dirty="0"/>
          </a:p>
          <a:p>
            <a:pPr marL="0" indent="0" algn="just">
              <a:buNone/>
            </a:pPr>
            <a:r>
              <a:rPr lang="en-AU" sz="1800" dirty="0"/>
              <a:t>If neither of the amounts are refundable, the total consideration (transaction price) is allocated to the performance obligation to provide membership access and is treated wholly within AASB 15 as a revenue transaction. The donated amount is not separately accounted for.</a:t>
            </a:r>
          </a:p>
          <a:p>
            <a:pPr marL="0" indent="0" algn="just">
              <a:buNone/>
            </a:pPr>
            <a:endParaRPr lang="en-AU" sz="1800" dirty="0"/>
          </a:p>
          <a:p>
            <a:pPr marL="0" indent="0" algn="just">
              <a:buNone/>
            </a:pPr>
            <a:r>
              <a:rPr lang="en-AU" sz="1800" b="1" dirty="0"/>
              <a:t>Scenario B</a:t>
            </a:r>
          </a:p>
          <a:p>
            <a:pPr marL="0" indent="0" algn="just">
              <a:buNone/>
            </a:pPr>
            <a:endParaRPr lang="en-AU" sz="1800" dirty="0"/>
          </a:p>
          <a:p>
            <a:pPr marL="0" indent="0" algn="just">
              <a:buNone/>
            </a:pPr>
            <a:r>
              <a:rPr lang="en-AU" sz="1800" dirty="0"/>
              <a:t>Where the annual membership is refundable if access is not provided for the entire year, while the donation is not, the donated amount is accounted for separately in accordance with AASB 1058.</a:t>
            </a:r>
          </a:p>
          <a:p>
            <a:pPr marL="0" indent="0" algn="just">
              <a:buNone/>
            </a:pPr>
            <a:endParaRPr lang="en-AU" sz="1800" dirty="0"/>
          </a:p>
          <a:p>
            <a:pPr marL="0" indent="0" algn="just">
              <a:buNone/>
            </a:pPr>
            <a:r>
              <a:rPr lang="en-AU" sz="1800" b="1" dirty="0">
                <a:solidFill>
                  <a:srgbClr val="FF0000"/>
                </a:solidFill>
              </a:rPr>
              <a:t>AASB 15 includes a rebuttable presumption that the transaction price is treated as being wholly related to the transfer of promised goods or services. </a:t>
            </a:r>
          </a:p>
          <a:p>
            <a:pPr marL="0" indent="0" algn="just">
              <a:buNone/>
            </a:pPr>
            <a:endParaRPr lang="en-AU" sz="1800" b="1" dirty="0">
              <a:solidFill>
                <a:srgbClr val="FF0000"/>
              </a:solidFill>
            </a:endParaRPr>
          </a:p>
          <a:p>
            <a:pPr marL="0" indent="0" algn="just">
              <a:buNone/>
            </a:pPr>
            <a:r>
              <a:rPr lang="en-AU" sz="1800" b="1" dirty="0">
                <a:solidFill>
                  <a:srgbClr val="FF0000"/>
                </a:solidFill>
              </a:rPr>
              <a:t>This presumption is rebutted when a portion of the transaction price is refundable if the goods/services are not delivered/performed.</a:t>
            </a:r>
          </a:p>
        </p:txBody>
      </p:sp>
    </p:spTree>
    <p:extLst>
      <p:ext uri="{BB962C8B-B14F-4D97-AF65-F5344CB8AC3E}">
        <p14:creationId xmlns:p14="http://schemas.microsoft.com/office/powerpoint/2010/main" val="26247151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4000" b="1" dirty="0">
                <a:solidFill>
                  <a:schemeClr val="accent1"/>
                </a:solidFill>
              </a:rPr>
              <a:t>AASB 15: TRANSITION METHODS</a:t>
            </a:r>
          </a:p>
        </p:txBody>
      </p:sp>
      <p:sp>
        <p:nvSpPr>
          <p:cNvPr id="3" name="Content Placeholder 2"/>
          <p:cNvSpPr>
            <a:spLocks noGrp="1"/>
          </p:cNvSpPr>
          <p:nvPr>
            <p:ph idx="1"/>
          </p:nvPr>
        </p:nvSpPr>
        <p:spPr/>
        <p:txBody>
          <a:bodyPr>
            <a:noAutofit/>
          </a:bodyPr>
          <a:lstStyle/>
          <a:p>
            <a:pPr marL="0" indent="0" algn="just">
              <a:buNone/>
            </a:pPr>
            <a:r>
              <a:rPr lang="en-AU" sz="2000" dirty="0"/>
              <a:t>Transition methods – choice between: </a:t>
            </a:r>
          </a:p>
          <a:p>
            <a:pPr marL="0" indent="0" algn="just">
              <a:buNone/>
            </a:pPr>
            <a:endParaRPr lang="en-AU" sz="2000" dirty="0"/>
          </a:p>
          <a:p>
            <a:pPr marL="0" indent="0" algn="just">
              <a:buNone/>
            </a:pPr>
            <a:r>
              <a:rPr lang="en-AU" sz="2000" b="1" dirty="0"/>
              <a:t>1. Full Retrospective Application</a:t>
            </a:r>
          </a:p>
          <a:p>
            <a:pPr marL="0" indent="0" algn="just">
              <a:buNone/>
            </a:pPr>
            <a:endParaRPr lang="en-AU" sz="1600" dirty="0"/>
          </a:p>
          <a:p>
            <a:pPr algn="just"/>
            <a:r>
              <a:rPr lang="en-AU" sz="1600" dirty="0"/>
              <a:t>Recalculate all contracts at earliest comparative date</a:t>
            </a:r>
          </a:p>
          <a:p>
            <a:pPr algn="just"/>
            <a:endParaRPr lang="en-AU" sz="1600" dirty="0"/>
          </a:p>
          <a:p>
            <a:pPr algn="just"/>
            <a:r>
              <a:rPr lang="en-AU" sz="1600" dirty="0"/>
              <a:t>Restate comparatives (31/12/18 in 31/12/19 accounts / 30/06/2019 in 30/06/2020 accounts)</a:t>
            </a:r>
          </a:p>
          <a:p>
            <a:pPr algn="just"/>
            <a:endParaRPr lang="en-AU" sz="1600" dirty="0"/>
          </a:p>
          <a:p>
            <a:pPr algn="just"/>
            <a:r>
              <a:rPr lang="en-AU" sz="1600" dirty="0"/>
              <a:t>Adjustment ‐ change to opening balances 1/1/18 or 1/7/18</a:t>
            </a:r>
          </a:p>
          <a:p>
            <a:pPr algn="just"/>
            <a:endParaRPr lang="en-AU" sz="1600" dirty="0"/>
          </a:p>
          <a:p>
            <a:pPr algn="just"/>
            <a:r>
              <a:rPr lang="en-AU" sz="1600" dirty="0"/>
              <a:t>May use optional practical expedients</a:t>
            </a:r>
          </a:p>
          <a:p>
            <a:pPr marL="400050" lvl="1" indent="0" algn="just">
              <a:buNone/>
            </a:pPr>
            <a:endParaRPr lang="en-AU" sz="1600" dirty="0"/>
          </a:p>
          <a:p>
            <a:pPr marL="0" indent="0" algn="just">
              <a:buNone/>
            </a:pPr>
            <a:endParaRPr lang="en-AU" sz="2000" dirty="0"/>
          </a:p>
          <a:p>
            <a:pPr marL="400050" lvl="1" indent="0" algn="just">
              <a:buNone/>
            </a:pPr>
            <a:endParaRPr lang="en-AU" sz="1600" dirty="0"/>
          </a:p>
          <a:p>
            <a:pPr marL="0" indent="0" algn="just">
              <a:buNone/>
            </a:pPr>
            <a:endParaRPr lang="en-AU" sz="20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83938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4000" b="1" dirty="0">
                <a:solidFill>
                  <a:schemeClr val="accent1"/>
                </a:solidFill>
              </a:rPr>
              <a:t>AASB 15: TRANSITION METHODS </a:t>
            </a:r>
          </a:p>
        </p:txBody>
      </p:sp>
      <p:sp>
        <p:nvSpPr>
          <p:cNvPr id="3" name="Content Placeholder 2"/>
          <p:cNvSpPr>
            <a:spLocks noGrp="1"/>
          </p:cNvSpPr>
          <p:nvPr>
            <p:ph idx="1"/>
          </p:nvPr>
        </p:nvSpPr>
        <p:spPr/>
        <p:txBody>
          <a:bodyPr>
            <a:noAutofit/>
          </a:bodyPr>
          <a:lstStyle/>
          <a:p>
            <a:pPr marL="0" indent="0" algn="just">
              <a:buNone/>
            </a:pPr>
            <a:r>
              <a:rPr lang="en-AU" sz="2000" b="1" dirty="0"/>
              <a:t>2. Cumulative Catch-up Approach</a:t>
            </a:r>
          </a:p>
          <a:p>
            <a:pPr marL="0" indent="0" algn="just">
              <a:buNone/>
            </a:pPr>
            <a:r>
              <a:rPr lang="en-AU" sz="1400" dirty="0"/>
              <a:t>If you opt to use the cumulative catch-up approach:</a:t>
            </a:r>
          </a:p>
          <a:p>
            <a:pPr marL="0" indent="0" algn="just">
              <a:buNone/>
            </a:pPr>
            <a:endParaRPr lang="en-AU" sz="1400" dirty="0"/>
          </a:p>
          <a:p>
            <a:pPr algn="just"/>
            <a:r>
              <a:rPr lang="en-AU" sz="2000" dirty="0"/>
              <a:t>Comparatives not restated</a:t>
            </a:r>
          </a:p>
          <a:p>
            <a:pPr algn="just"/>
            <a:endParaRPr lang="en-AU" sz="2000" dirty="0"/>
          </a:p>
          <a:p>
            <a:pPr algn="just"/>
            <a:r>
              <a:rPr lang="en-AU" sz="2000" dirty="0"/>
              <a:t>Change 2019 opening balances in 31/12/19 accounts or in 30/06/2020 accounts</a:t>
            </a:r>
          </a:p>
          <a:p>
            <a:pPr algn="just"/>
            <a:endParaRPr lang="en-AU" sz="2000" dirty="0"/>
          </a:p>
          <a:p>
            <a:pPr algn="just"/>
            <a:r>
              <a:rPr lang="en-AU" sz="2000" dirty="0"/>
              <a:t>Apply to all open contracts at 1/1/19 or 1/7/19</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6080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solidFill>
                  <a:schemeClr val="accent1"/>
                </a:solidFill>
              </a:rPr>
              <a:t>AASB 15 – Revenue/ Income Streams</a:t>
            </a:r>
            <a:endParaRPr lang="en-AU" b="1" dirty="0"/>
          </a:p>
        </p:txBody>
      </p:sp>
      <p:sp>
        <p:nvSpPr>
          <p:cNvPr id="3" name="Content Placeholder 2"/>
          <p:cNvSpPr>
            <a:spLocks noGrp="1"/>
          </p:cNvSpPr>
          <p:nvPr>
            <p:ph idx="1"/>
          </p:nvPr>
        </p:nvSpPr>
        <p:spPr/>
        <p:txBody>
          <a:bodyPr>
            <a:noAutofit/>
          </a:bodyPr>
          <a:lstStyle/>
          <a:p>
            <a:pPr marL="0" indent="0" algn="just">
              <a:buNone/>
            </a:pPr>
            <a:r>
              <a:rPr lang="en-AU" sz="2000" b="1" dirty="0"/>
              <a:t>Examples of Revenue and Income Streams for NFP’s</a:t>
            </a:r>
          </a:p>
          <a:p>
            <a:pPr marL="0" indent="0" algn="just">
              <a:buNone/>
            </a:pPr>
            <a:endParaRPr lang="en-AU" sz="1600" dirty="0"/>
          </a:p>
          <a:p>
            <a:pPr algn="just"/>
            <a:r>
              <a:rPr lang="en-AU" sz="1800" dirty="0"/>
              <a:t>Government Grants &amp; Subsidies</a:t>
            </a:r>
          </a:p>
          <a:p>
            <a:pPr algn="just"/>
            <a:r>
              <a:rPr lang="en-AU" sz="1800" dirty="0"/>
              <a:t>Capital Grants</a:t>
            </a:r>
          </a:p>
          <a:p>
            <a:pPr algn="just"/>
            <a:r>
              <a:rPr lang="en-AU" sz="1800" dirty="0"/>
              <a:t>Philanthropic Grants</a:t>
            </a:r>
          </a:p>
          <a:p>
            <a:pPr algn="just"/>
            <a:r>
              <a:rPr lang="en-AU" sz="1800" dirty="0"/>
              <a:t>Sales of Goods</a:t>
            </a:r>
          </a:p>
          <a:p>
            <a:pPr algn="just"/>
            <a:r>
              <a:rPr lang="en-AU" sz="1800" dirty="0"/>
              <a:t>Fees for Service</a:t>
            </a:r>
          </a:p>
          <a:p>
            <a:pPr algn="just"/>
            <a:r>
              <a:rPr lang="en-AU" sz="1800" dirty="0"/>
              <a:t>Hire Income</a:t>
            </a:r>
          </a:p>
          <a:p>
            <a:pPr algn="just"/>
            <a:r>
              <a:rPr lang="en-AU" sz="1800" dirty="0"/>
              <a:t>Volunteer Services for Public NFPs</a:t>
            </a:r>
          </a:p>
          <a:p>
            <a:pPr algn="just"/>
            <a:r>
              <a:rPr lang="en-AU" sz="1800" dirty="0"/>
              <a:t>Peppercorn or Below-market Leases</a:t>
            </a:r>
          </a:p>
          <a:p>
            <a:pPr algn="just"/>
            <a:r>
              <a:rPr lang="en-AU" sz="1800" dirty="0"/>
              <a:t>Donations &amp; Fundraising</a:t>
            </a:r>
          </a:p>
          <a:p>
            <a:pPr algn="just"/>
            <a:r>
              <a:rPr lang="en-AU" sz="1800" dirty="0"/>
              <a:t>Bequests &amp; Endowments</a:t>
            </a:r>
          </a:p>
          <a:p>
            <a:pPr marL="0" indent="0" algn="just">
              <a:buNone/>
            </a:pPr>
            <a:endParaRPr lang="en-AU" sz="1600" dirty="0"/>
          </a:p>
          <a:p>
            <a:pPr marL="0" indent="0" algn="just">
              <a:buNone/>
            </a:pPr>
            <a:endParaRPr lang="en-AU" sz="1600" dirty="0"/>
          </a:p>
          <a:p>
            <a:pPr marL="0" indent="0" algn="just">
              <a:buNone/>
            </a:pPr>
            <a:endParaRPr lang="en-AU" sz="16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674650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KEY CONSIDERATIONS</a:t>
            </a:r>
          </a:p>
        </p:txBody>
      </p:sp>
      <p:sp>
        <p:nvSpPr>
          <p:cNvPr id="3" name="Content Placeholder 2"/>
          <p:cNvSpPr>
            <a:spLocks noGrp="1"/>
          </p:cNvSpPr>
          <p:nvPr>
            <p:ph idx="1"/>
          </p:nvPr>
        </p:nvSpPr>
        <p:spPr/>
        <p:txBody>
          <a:bodyPr>
            <a:normAutofit/>
          </a:bodyPr>
          <a:lstStyle/>
          <a:p>
            <a:pPr marL="0" indent="0" algn="just">
              <a:buNone/>
            </a:pPr>
            <a:r>
              <a:rPr lang="en-AU" sz="2000" b="1" dirty="0"/>
              <a:t>Key Considerations on how AASB 15 impacts on your organisation:</a:t>
            </a:r>
          </a:p>
          <a:p>
            <a:pPr algn="just">
              <a:buFont typeface="+mj-lt"/>
              <a:buAutoNum type="arabicPeriod"/>
            </a:pPr>
            <a:endParaRPr lang="en-AU" sz="1600" dirty="0"/>
          </a:p>
          <a:p>
            <a:pPr algn="just">
              <a:buFont typeface="+mj-lt"/>
              <a:buAutoNum type="arabicPeriod"/>
            </a:pPr>
            <a:r>
              <a:rPr lang="en-AU" sz="1600" dirty="0"/>
              <a:t>Identify the different types of revenue arrangements &amp; income streams.</a:t>
            </a:r>
          </a:p>
          <a:p>
            <a:pPr algn="just">
              <a:buFont typeface="+mj-lt"/>
              <a:buAutoNum type="arabicPeriod"/>
            </a:pPr>
            <a:endParaRPr lang="en-AU" sz="1600" dirty="0"/>
          </a:p>
          <a:p>
            <a:pPr algn="just">
              <a:buFont typeface="+mj-lt"/>
              <a:buAutoNum type="arabicPeriod"/>
            </a:pPr>
            <a:r>
              <a:rPr lang="en-AU" sz="1600" dirty="0"/>
              <a:t>Review and understand the underlying contract for each revenue arrangement.</a:t>
            </a:r>
          </a:p>
          <a:p>
            <a:pPr algn="just">
              <a:buFont typeface="+mj-lt"/>
              <a:buAutoNum type="arabicPeriod"/>
            </a:pPr>
            <a:endParaRPr lang="en-AU" sz="1600" dirty="0"/>
          </a:p>
          <a:p>
            <a:pPr algn="just">
              <a:buFont typeface="+mj-lt"/>
              <a:buAutoNum type="arabicPeriod"/>
            </a:pPr>
            <a:r>
              <a:rPr lang="en-AU" sz="1600" dirty="0"/>
              <a:t>Determine whether performance obligations/promises are sufficiently specific. </a:t>
            </a:r>
          </a:p>
          <a:p>
            <a:pPr algn="just">
              <a:buFont typeface="+mj-lt"/>
              <a:buAutoNum type="arabicPeriod"/>
            </a:pPr>
            <a:endParaRPr lang="en-AU" sz="1600" dirty="0"/>
          </a:p>
          <a:p>
            <a:pPr algn="just">
              <a:buFont typeface="+mj-lt"/>
              <a:buAutoNum type="arabicPeriod"/>
            </a:pPr>
            <a:r>
              <a:rPr lang="en-AU" sz="1600" dirty="0"/>
              <a:t>Determine whether performance obligations will be met over-time or point-in-time.</a:t>
            </a:r>
          </a:p>
          <a:p>
            <a:pPr algn="just">
              <a:buFont typeface="+mj-lt"/>
              <a:buAutoNum type="arabicPeriod"/>
            </a:pPr>
            <a:endParaRPr lang="en-AU" sz="1600" dirty="0"/>
          </a:p>
          <a:p>
            <a:pPr algn="just">
              <a:buFont typeface="+mj-lt"/>
              <a:buAutoNum type="arabicPeriod"/>
            </a:pPr>
            <a:r>
              <a:rPr lang="en-AU" sz="1600" dirty="0"/>
              <a:t>Determine whether you will apply AASB 15, AASB 1058 or both for each revenue contract.</a:t>
            </a:r>
          </a:p>
          <a:p>
            <a:pPr algn="just">
              <a:buFont typeface="+mj-lt"/>
              <a:buAutoNum type="arabicPeriod"/>
            </a:pPr>
            <a:endParaRPr lang="en-AU" sz="1600" dirty="0"/>
          </a:p>
          <a:p>
            <a:pPr algn="just">
              <a:buFont typeface="+mj-lt"/>
              <a:buAutoNum type="arabicPeriod"/>
            </a:pPr>
            <a:r>
              <a:rPr lang="en-AU" sz="1600" dirty="0"/>
              <a:t>Document your judgements, decisions and choices for each revenue arrangement.</a:t>
            </a:r>
          </a:p>
          <a:p>
            <a:pPr marL="0" indent="0" algn="just">
              <a:buNone/>
            </a:pPr>
            <a:endParaRPr lang="en-AU" sz="16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16281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KEY CONSIDERATIONS</a:t>
            </a:r>
          </a:p>
        </p:txBody>
      </p:sp>
      <p:sp>
        <p:nvSpPr>
          <p:cNvPr id="3" name="Content Placeholder 2"/>
          <p:cNvSpPr>
            <a:spLocks noGrp="1"/>
          </p:cNvSpPr>
          <p:nvPr>
            <p:ph idx="1"/>
          </p:nvPr>
        </p:nvSpPr>
        <p:spPr/>
        <p:txBody>
          <a:bodyPr>
            <a:normAutofit/>
          </a:bodyPr>
          <a:lstStyle/>
          <a:p>
            <a:pPr marL="0" indent="0" algn="just">
              <a:buNone/>
            </a:pPr>
            <a:r>
              <a:rPr lang="en-AU" sz="2000" b="1" dirty="0"/>
              <a:t>Key Considerations on how AASB 15 impacts on your organisation:</a:t>
            </a:r>
          </a:p>
          <a:p>
            <a:pPr algn="just">
              <a:buFont typeface="+mj-lt"/>
              <a:buAutoNum type="arabicPeriod"/>
            </a:pPr>
            <a:endParaRPr lang="en-AU" sz="2000" dirty="0"/>
          </a:p>
          <a:p>
            <a:pPr marL="0" indent="0" algn="just">
              <a:buNone/>
            </a:pPr>
            <a:r>
              <a:rPr lang="en-AU" sz="1600" dirty="0"/>
              <a:t>7.   Work through transition options to understand which option to elect.</a:t>
            </a:r>
          </a:p>
          <a:p>
            <a:pPr marL="0" indent="0" algn="just">
              <a:buNone/>
            </a:pPr>
            <a:endParaRPr lang="en-AU" sz="1600" dirty="0"/>
          </a:p>
          <a:p>
            <a:pPr algn="just">
              <a:buAutoNum type="arabicPeriod" startAt="8"/>
            </a:pPr>
            <a:r>
              <a:rPr lang="en-AU" sz="1600" dirty="0"/>
              <a:t>Establish what new disclosures will be needed.</a:t>
            </a:r>
          </a:p>
          <a:p>
            <a:pPr algn="just">
              <a:buAutoNum type="arabicPeriod" startAt="8"/>
            </a:pPr>
            <a:endParaRPr lang="en-AU" sz="1600" dirty="0"/>
          </a:p>
          <a:p>
            <a:pPr marL="400050" lvl="1" indent="0" algn="just">
              <a:buNone/>
            </a:pPr>
            <a:r>
              <a:rPr lang="en-AU" sz="1200" dirty="0"/>
              <a:t>AASB 15 - Disclose quantitative and qualitative information to enable users to understand the nature, amount, timing and uncertainty of revenue and cash flows arising from contracts with customers.</a:t>
            </a:r>
          </a:p>
          <a:p>
            <a:pPr marL="457200" indent="-457200" algn="just">
              <a:buFont typeface="+mj-lt"/>
              <a:buAutoNum type="arabicPeriod"/>
            </a:pPr>
            <a:endParaRPr lang="en-AU" sz="1600" dirty="0"/>
          </a:p>
          <a:p>
            <a:pPr marL="400050" lvl="1" indent="0" algn="just">
              <a:buNone/>
            </a:pPr>
            <a:r>
              <a:rPr lang="en-AU" sz="1200" dirty="0"/>
              <a:t>AASB 1058 - Disclose quantitative and qualitative information to enable users to understand the effects of volunteer services and other transactions where an entity acquires an asset for consideration that is significantly less than fair value principally to enable the entity to further its objectives</a:t>
            </a:r>
          </a:p>
          <a:p>
            <a:pPr marL="457200" indent="-457200" algn="just">
              <a:buFont typeface="+mj-lt"/>
              <a:buAutoNum type="arabicPeriod"/>
            </a:pPr>
            <a:endParaRPr lang="en-AU" sz="1600" dirty="0"/>
          </a:p>
          <a:p>
            <a:pPr marL="0" indent="0" algn="just">
              <a:buNone/>
            </a:pPr>
            <a:r>
              <a:rPr lang="en-AU" sz="1600" dirty="0"/>
              <a:t>9.   Assess impact – calculate the amounts, communicate with stakeholders and disclose.</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76966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Resources</a:t>
            </a:r>
          </a:p>
        </p:txBody>
      </p:sp>
      <p:sp>
        <p:nvSpPr>
          <p:cNvPr id="3" name="Content Placeholder 2"/>
          <p:cNvSpPr>
            <a:spLocks noGrp="1"/>
          </p:cNvSpPr>
          <p:nvPr>
            <p:ph idx="1"/>
          </p:nvPr>
        </p:nvSpPr>
        <p:spPr/>
        <p:txBody>
          <a:bodyPr>
            <a:normAutofit/>
          </a:bodyPr>
          <a:lstStyle/>
          <a:p>
            <a:pPr marL="0" indent="0" algn="just">
              <a:buNone/>
            </a:pPr>
            <a:r>
              <a:rPr lang="en-AU" sz="2000" b="1" dirty="0"/>
              <a:t>Resources</a:t>
            </a:r>
          </a:p>
          <a:p>
            <a:pPr marL="0" indent="0" algn="just">
              <a:buNone/>
            </a:pPr>
            <a:endParaRPr lang="en-AU" sz="1600" dirty="0"/>
          </a:p>
          <a:p>
            <a:pPr marL="0" indent="0" algn="just">
              <a:buNone/>
            </a:pPr>
            <a:r>
              <a:rPr lang="en-AU" sz="1600" b="1" dirty="0"/>
              <a:t>AASB 15 – Accounting Standard</a:t>
            </a:r>
          </a:p>
          <a:p>
            <a:pPr marL="0" indent="0" algn="just">
              <a:buNone/>
            </a:pPr>
            <a:endParaRPr lang="en-AU" sz="1600" b="1" dirty="0"/>
          </a:p>
          <a:p>
            <a:pPr marL="0" indent="0" algn="just">
              <a:buNone/>
            </a:pPr>
            <a:r>
              <a:rPr lang="en-AU" sz="1600" dirty="0">
                <a:hlinkClick r:id="rId2"/>
              </a:rPr>
              <a:t>http://www.aasb.gov.au/admin/file/content105/c9/AASB15_12-14_COMPoct15_01-18.pdf</a:t>
            </a:r>
            <a:endParaRPr lang="en-AU" sz="1600" dirty="0"/>
          </a:p>
          <a:p>
            <a:pPr marL="0" indent="0" algn="just">
              <a:buNone/>
            </a:pPr>
            <a:endParaRPr lang="en-AU" sz="1600" b="1" dirty="0"/>
          </a:p>
          <a:p>
            <a:pPr marL="0" indent="0" algn="just">
              <a:buNone/>
            </a:pPr>
            <a:r>
              <a:rPr lang="en-AU" sz="1600" b="1" dirty="0"/>
              <a:t>AASB 15 – Illustrated Examples</a:t>
            </a:r>
          </a:p>
          <a:p>
            <a:pPr marL="0" indent="0" algn="just">
              <a:buNone/>
            </a:pPr>
            <a:endParaRPr lang="en-AU" sz="1600" b="1" dirty="0"/>
          </a:p>
          <a:p>
            <a:pPr marL="0" indent="0" algn="just">
              <a:buNone/>
            </a:pPr>
            <a:r>
              <a:rPr lang="en-AU" sz="1600" dirty="0">
                <a:hlinkClick r:id="rId3"/>
              </a:rPr>
              <a:t>http://www.aasb.gov.au/admin/file/content105/c9/IFRS15_IE_5-14.pdf</a:t>
            </a:r>
            <a:endParaRPr lang="en-AU" sz="1600" dirty="0"/>
          </a:p>
          <a:p>
            <a:pPr marL="0" indent="0" algn="just">
              <a:buNone/>
            </a:pPr>
            <a:endParaRPr lang="en-AU" sz="1600" dirty="0"/>
          </a:p>
          <a:p>
            <a:pPr marL="0" indent="0" algn="just">
              <a:buNone/>
            </a:pPr>
            <a:endParaRPr lang="en-AU" sz="1600" b="1" dirty="0"/>
          </a:p>
          <a:p>
            <a:pPr marL="0" indent="0" algn="just">
              <a:buNone/>
            </a:pPr>
            <a:endParaRPr lang="en-AU" sz="1600" b="1" dirty="0"/>
          </a:p>
        </p:txBody>
      </p:sp>
      <p:pic>
        <p:nvPicPr>
          <p:cNvPr id="4" name="Picture 3" descr="K:\Marketing\Visual identity\Logos\Collins &amp; Co high res log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10844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2A7F2-BFEB-49DA-9DEC-9DB389785D01}"/>
              </a:ext>
            </a:extLst>
          </p:cNvPr>
          <p:cNvSpPr>
            <a:spLocks noGrp="1"/>
          </p:cNvSpPr>
          <p:nvPr>
            <p:ph type="title"/>
          </p:nvPr>
        </p:nvSpPr>
        <p:spPr/>
        <p:txBody>
          <a:bodyPr/>
          <a:lstStyle/>
          <a:p>
            <a:endParaRPr lang="en-AU" dirty="0"/>
          </a:p>
        </p:txBody>
      </p:sp>
      <p:sp>
        <p:nvSpPr>
          <p:cNvPr id="3" name="Content Placeholder 2">
            <a:extLst>
              <a:ext uri="{FF2B5EF4-FFF2-40B4-BE49-F238E27FC236}">
                <a16:creationId xmlns:a16="http://schemas.microsoft.com/office/drawing/2014/main" id="{F1F4ABA3-814F-424E-ACD9-1646F693D3A5}"/>
              </a:ext>
            </a:extLst>
          </p:cNvPr>
          <p:cNvSpPr>
            <a:spLocks noGrp="1"/>
          </p:cNvSpPr>
          <p:nvPr>
            <p:ph idx="1"/>
          </p:nvPr>
        </p:nvSpPr>
        <p:spPr/>
        <p:txBody>
          <a:bodyPr>
            <a:normAutofit/>
          </a:bodyPr>
          <a:lstStyle/>
          <a:p>
            <a:pPr marL="0" indent="0" algn="ctr">
              <a:buNone/>
            </a:pPr>
            <a:r>
              <a:rPr lang="en-AU" sz="4400" b="1" dirty="0">
                <a:solidFill>
                  <a:schemeClr val="accent1"/>
                </a:solidFill>
              </a:rPr>
              <a:t>AASB 1058</a:t>
            </a:r>
          </a:p>
          <a:p>
            <a:pPr marL="0" indent="0" algn="ctr">
              <a:buNone/>
            </a:pPr>
            <a:endParaRPr lang="en-AU" sz="4400" b="1" dirty="0">
              <a:solidFill>
                <a:schemeClr val="accent1"/>
              </a:solidFill>
            </a:endParaRPr>
          </a:p>
          <a:p>
            <a:pPr marL="0" indent="0" algn="ctr">
              <a:buNone/>
            </a:pPr>
            <a:r>
              <a:rPr lang="en-AU" sz="4400" b="1" dirty="0">
                <a:solidFill>
                  <a:schemeClr val="accent1"/>
                </a:solidFill>
              </a:rPr>
              <a:t>Income of Not-For-Profit Entities</a:t>
            </a:r>
          </a:p>
          <a:p>
            <a:endParaRPr lang="en-AU" sz="4400" dirty="0"/>
          </a:p>
        </p:txBody>
      </p:sp>
    </p:spTree>
    <p:extLst>
      <p:ext uri="{BB962C8B-B14F-4D97-AF65-F5344CB8AC3E}">
        <p14:creationId xmlns:p14="http://schemas.microsoft.com/office/powerpoint/2010/main" val="8433981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solidFill>
                  <a:schemeClr val="tx2">
                    <a:lumMod val="60000"/>
                    <a:lumOff val="40000"/>
                  </a:schemeClr>
                </a:solidFill>
              </a:rPr>
              <a:t>Introduction to Session 2</a:t>
            </a:r>
          </a:p>
        </p:txBody>
      </p:sp>
      <p:sp>
        <p:nvSpPr>
          <p:cNvPr id="3" name="Content Placeholder 2"/>
          <p:cNvSpPr>
            <a:spLocks noGrp="1"/>
          </p:cNvSpPr>
          <p:nvPr>
            <p:ph idx="1"/>
          </p:nvPr>
        </p:nvSpPr>
        <p:spPr/>
        <p:txBody>
          <a:bodyPr>
            <a:noAutofit/>
          </a:bodyPr>
          <a:lstStyle/>
          <a:p>
            <a:pPr marL="0" indent="0">
              <a:buNone/>
            </a:pPr>
            <a:r>
              <a:rPr lang="en-AU" sz="2000" b="1" dirty="0"/>
              <a:t>In this session about AASB 1058 we will address:</a:t>
            </a:r>
          </a:p>
          <a:p>
            <a:endParaRPr lang="en-AU" sz="2000" dirty="0"/>
          </a:p>
          <a:p>
            <a:r>
              <a:rPr lang="en-AU" sz="2000" dirty="0"/>
              <a:t>Explore the issues of implementing AASB 1058 as applicable to NFP’s</a:t>
            </a:r>
          </a:p>
          <a:p>
            <a:endParaRPr lang="en-AU" sz="2000" dirty="0"/>
          </a:p>
          <a:p>
            <a:r>
              <a:rPr lang="en-AU" sz="2000" dirty="0"/>
              <a:t>Work through illustrative examples</a:t>
            </a:r>
          </a:p>
          <a:p>
            <a:endParaRPr lang="en-AU" sz="2000" dirty="0"/>
          </a:p>
          <a:p>
            <a:r>
              <a:rPr lang="en-AU" sz="2000" dirty="0"/>
              <a:t>Discuss the key considerations when implementing AAS1058</a:t>
            </a:r>
          </a:p>
          <a:p>
            <a:endParaRPr lang="en-AU" sz="2000" dirty="0"/>
          </a:p>
          <a:p>
            <a:r>
              <a:rPr lang="en-AU" sz="2000" dirty="0"/>
              <a:t>Deal with your questions</a:t>
            </a:r>
          </a:p>
          <a:p>
            <a:pPr marL="0" indent="0">
              <a:buNone/>
            </a:pPr>
            <a:endParaRPr lang="en-AU" sz="2200" dirty="0"/>
          </a:p>
          <a:p>
            <a:pPr marL="0" indent="0">
              <a:buNone/>
            </a:pPr>
            <a:endParaRPr lang="en-AU" sz="2200" dirty="0"/>
          </a:p>
          <a:p>
            <a:endParaRPr lang="en-AU" sz="2000" dirty="0"/>
          </a:p>
        </p:txBody>
      </p:sp>
    </p:spTree>
    <p:extLst>
      <p:ext uri="{BB962C8B-B14F-4D97-AF65-F5344CB8AC3E}">
        <p14:creationId xmlns:p14="http://schemas.microsoft.com/office/powerpoint/2010/main" val="1624737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solidFill>
                  <a:schemeClr val="tx2">
                    <a:lumMod val="60000"/>
                    <a:lumOff val="40000"/>
                  </a:schemeClr>
                </a:solidFill>
              </a:rPr>
              <a:t>AASB 1058: Overview</a:t>
            </a:r>
          </a:p>
        </p:txBody>
      </p:sp>
      <p:sp>
        <p:nvSpPr>
          <p:cNvPr id="3" name="Content Placeholder 2"/>
          <p:cNvSpPr>
            <a:spLocks noGrp="1"/>
          </p:cNvSpPr>
          <p:nvPr>
            <p:ph idx="1"/>
          </p:nvPr>
        </p:nvSpPr>
        <p:spPr>
          <a:xfrm>
            <a:off x="457200" y="1600200"/>
            <a:ext cx="8229600" cy="4724400"/>
          </a:xfrm>
        </p:spPr>
        <p:txBody>
          <a:bodyPr>
            <a:noAutofit/>
          </a:bodyPr>
          <a:lstStyle/>
          <a:p>
            <a:pPr marL="0" indent="0">
              <a:buNone/>
            </a:pPr>
            <a:r>
              <a:rPr lang="en-AU" sz="1600" b="1" dirty="0"/>
              <a:t>Why was AASB 1058 released?</a:t>
            </a:r>
          </a:p>
          <a:p>
            <a:pPr marL="0" indent="0" algn="just">
              <a:buNone/>
            </a:pPr>
            <a:r>
              <a:rPr lang="en-AU" sz="1600" dirty="0"/>
              <a:t>AASB 1058 clarifies and simplifies the income recognition requirements that apply to not-to-profit (NFP) entities, in conjunction with AASB 15.</a:t>
            </a:r>
          </a:p>
          <a:p>
            <a:pPr marL="0" indent="0" algn="just">
              <a:buNone/>
            </a:pPr>
            <a:endParaRPr lang="en-AU" sz="1600" dirty="0"/>
          </a:p>
          <a:p>
            <a:pPr marL="0" indent="0" algn="just">
              <a:buNone/>
            </a:pPr>
            <a:r>
              <a:rPr lang="en-AU" sz="1600" dirty="0"/>
              <a:t>Under AASB 1058, the timing of income recognition depends on whether a NFP transaction gives rise to a liability or other performance obligation (a promise to transfer a good or service), or a contribution by owners, related to an asset (such as cash or another asset) received by an entity.</a:t>
            </a:r>
          </a:p>
          <a:p>
            <a:pPr marL="0" indent="0" algn="just">
              <a:buNone/>
            </a:pPr>
            <a:endParaRPr lang="en-AU" sz="1600" dirty="0"/>
          </a:p>
          <a:p>
            <a:pPr marL="0" indent="0" algn="just">
              <a:buNone/>
            </a:pPr>
            <a:r>
              <a:rPr lang="en-AU" sz="1600" dirty="0"/>
              <a:t>A contract may end up being accounted for partially as a revenue transaction within the scope of AASB 1058, and partially in another standard (e.g. AASB 15).</a:t>
            </a:r>
          </a:p>
          <a:p>
            <a:pPr marL="0" indent="0" algn="just">
              <a:buNone/>
            </a:pPr>
            <a:endParaRPr lang="en-AU" sz="1600" dirty="0"/>
          </a:p>
          <a:p>
            <a:pPr marL="0" indent="0" algn="just">
              <a:buNone/>
            </a:pPr>
            <a:r>
              <a:rPr lang="en-AU" sz="1600" dirty="0"/>
              <a:t>AASB 1058 is only applied when a NFP acquires or receives an asset (including cash) at a significant discount to its fair value, principally to further its objectives or volunteer services received by NFP entities.</a:t>
            </a:r>
          </a:p>
          <a:p>
            <a:pPr marL="0" indent="0" algn="just">
              <a:buNone/>
            </a:pPr>
            <a:endParaRPr lang="en-AU" sz="1600" dirty="0"/>
          </a:p>
          <a:p>
            <a:pPr marL="0" indent="0" algn="just">
              <a:buNone/>
            </a:pPr>
            <a:r>
              <a:rPr lang="en-AU" sz="1600" dirty="0"/>
              <a:t>In the latter case, the entity will recognise and measure the asset at fair value in accordance with the applicable Australian Accounting Standard (e.g. AASB 116 Property, Plant and Equipment).</a:t>
            </a:r>
          </a:p>
          <a:p>
            <a:pPr marL="0" indent="0" algn="just">
              <a:buNone/>
            </a:pPr>
            <a:endParaRPr lang="en-AU" sz="1600" dirty="0"/>
          </a:p>
        </p:txBody>
      </p:sp>
    </p:spTree>
    <p:extLst>
      <p:ext uri="{BB962C8B-B14F-4D97-AF65-F5344CB8AC3E}">
        <p14:creationId xmlns:p14="http://schemas.microsoft.com/office/powerpoint/2010/main" val="15510654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Overview</a:t>
            </a:r>
          </a:p>
        </p:txBody>
      </p:sp>
      <p:sp>
        <p:nvSpPr>
          <p:cNvPr id="3" name="Content Placeholder 2"/>
          <p:cNvSpPr>
            <a:spLocks noGrp="1"/>
          </p:cNvSpPr>
          <p:nvPr>
            <p:ph idx="1"/>
          </p:nvPr>
        </p:nvSpPr>
        <p:spPr>
          <a:xfrm>
            <a:off x="457200" y="1600200"/>
            <a:ext cx="8229600" cy="4525963"/>
          </a:xfrm>
        </p:spPr>
        <p:txBody>
          <a:bodyPr>
            <a:noAutofit/>
          </a:bodyPr>
          <a:lstStyle/>
          <a:p>
            <a:pPr marL="0" indent="0">
              <a:buNone/>
            </a:pPr>
            <a:r>
              <a:rPr lang="en-AU" sz="1600" dirty="0"/>
              <a:t>Upon initial recognition of the asset, AASB 1058 requires the entity to consider whether any other financial statement elements (called ‘related amounts’) should be recognised, such as:</a:t>
            </a:r>
          </a:p>
          <a:p>
            <a:pPr marL="0" indent="0">
              <a:buNone/>
            </a:pPr>
            <a:r>
              <a:rPr lang="en-AU" sz="1600" dirty="0"/>
              <a:t>a Contributions by owners;</a:t>
            </a:r>
          </a:p>
          <a:p>
            <a:pPr marL="0" indent="0">
              <a:buNone/>
            </a:pPr>
            <a:r>
              <a:rPr lang="en-AU" sz="1600" dirty="0"/>
              <a:t>b Revenue, or a contract liability arising from a contract with a customer;</a:t>
            </a:r>
          </a:p>
          <a:p>
            <a:pPr marL="0" indent="0">
              <a:buNone/>
            </a:pPr>
            <a:r>
              <a:rPr lang="en-AU" sz="1600" dirty="0"/>
              <a:t>c A lease liability;</a:t>
            </a:r>
          </a:p>
          <a:p>
            <a:pPr marL="0" indent="0">
              <a:buNone/>
            </a:pPr>
            <a:r>
              <a:rPr lang="en-AU" sz="1600" dirty="0"/>
              <a:t>d A financial instrument; or</a:t>
            </a:r>
          </a:p>
          <a:p>
            <a:pPr marL="0" indent="0">
              <a:buNone/>
            </a:pPr>
            <a:r>
              <a:rPr lang="en-AU" sz="1600" dirty="0"/>
              <a:t>e A provision.</a:t>
            </a:r>
          </a:p>
          <a:p>
            <a:pPr marL="0" indent="0">
              <a:buNone/>
            </a:pPr>
            <a:endParaRPr lang="en-AU" sz="1600" dirty="0"/>
          </a:p>
          <a:p>
            <a:pPr marL="0" indent="0">
              <a:buNone/>
            </a:pPr>
            <a:r>
              <a:rPr lang="en-AU" sz="1600" dirty="0"/>
              <a:t>These related amounts will be accounted for in accordance with the applicable Australian Accounting Standard.</a:t>
            </a:r>
          </a:p>
          <a:p>
            <a:pPr marL="0" indent="0">
              <a:buNone/>
            </a:pPr>
            <a:endParaRPr lang="en-AU" sz="1600" b="1" dirty="0"/>
          </a:p>
          <a:p>
            <a:pPr marL="0" indent="0">
              <a:buNone/>
            </a:pPr>
            <a:r>
              <a:rPr lang="en-AU" sz="1600" b="1" dirty="0"/>
              <a:t>What is the effective date for AASB 1058?</a:t>
            </a:r>
          </a:p>
          <a:p>
            <a:pPr marL="0" indent="0">
              <a:buNone/>
            </a:pPr>
            <a:endParaRPr lang="en-AU" sz="1600" dirty="0"/>
          </a:p>
          <a:p>
            <a:pPr marL="0" indent="0">
              <a:buNone/>
            </a:pPr>
            <a:r>
              <a:rPr lang="en-AU" sz="1600" dirty="0"/>
              <a:t>Effective for annual reporting periods beginning on or after 1 January 2019</a:t>
            </a:r>
          </a:p>
          <a:p>
            <a:pPr marL="0" indent="0">
              <a:buNone/>
            </a:pPr>
            <a:r>
              <a:rPr lang="en-AU" sz="1600" dirty="0"/>
              <a:t>i.e. 31 December 2019 or 30 June 2020</a:t>
            </a:r>
          </a:p>
          <a:p>
            <a:pPr marL="0" indent="0" algn="just">
              <a:buNone/>
            </a:pPr>
            <a:endParaRPr lang="en-AU" sz="16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74999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Overview</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900" b="1" dirty="0"/>
              <a:t>Volunteer Services</a:t>
            </a:r>
          </a:p>
          <a:p>
            <a:pPr marL="0" indent="0" algn="just">
              <a:buNone/>
            </a:pPr>
            <a:endParaRPr lang="en-AU" sz="1900" dirty="0"/>
          </a:p>
          <a:p>
            <a:pPr marL="0" indent="0" algn="just">
              <a:buNone/>
            </a:pPr>
            <a:r>
              <a:rPr lang="en-AU" sz="1900" dirty="0"/>
              <a:t>Volunteer services are accounted for in accordance with AASB 1058.</a:t>
            </a:r>
          </a:p>
          <a:p>
            <a:pPr marL="0" indent="0" algn="just">
              <a:buNone/>
            </a:pPr>
            <a:endParaRPr lang="en-AU" sz="1900" dirty="0"/>
          </a:p>
          <a:p>
            <a:pPr marL="0" indent="0" algn="just">
              <a:buNone/>
            </a:pPr>
            <a:r>
              <a:rPr lang="en-AU" sz="1900" u="sng" dirty="0"/>
              <a:t>Not-for-profit entities in the public sector</a:t>
            </a:r>
            <a:r>
              <a:rPr lang="en-AU" sz="1900" dirty="0"/>
              <a:t> are required to recognise income for the fair value of services provided by volunteers if the fair value of those services can be reliably determined and the services would have been purchased if they had not been donated. </a:t>
            </a:r>
          </a:p>
          <a:p>
            <a:pPr marL="0" indent="0" algn="just">
              <a:buNone/>
            </a:pPr>
            <a:endParaRPr lang="en-AU" sz="1900" dirty="0"/>
          </a:p>
          <a:p>
            <a:pPr marL="0" indent="0" algn="just">
              <a:buNone/>
            </a:pPr>
            <a:r>
              <a:rPr lang="en-AU" sz="1900" dirty="0"/>
              <a:t>The income for the in-kind donation is recognised when the volunteer services are received and recorded as an expense</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61093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Overview</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900" b="1" dirty="0"/>
              <a:t>Construction or acquisition of assets</a:t>
            </a:r>
          </a:p>
          <a:p>
            <a:pPr marL="0" indent="0" algn="just">
              <a:buNone/>
            </a:pPr>
            <a:r>
              <a:rPr lang="en-AU" sz="1800" dirty="0"/>
              <a:t>When a NFP receives a grant to construct or acquire a non-financial asset, such as a building for its own use, the transaction is not a contract with a customer. </a:t>
            </a:r>
          </a:p>
          <a:p>
            <a:pPr marL="0" indent="0" algn="just">
              <a:buNone/>
            </a:pPr>
            <a:r>
              <a:rPr lang="en-AU" sz="1800" dirty="0"/>
              <a:t>Instead, the arrangement is accounted for by applying the specific requirements for this type of transaction in accordance with AASB 1058.</a:t>
            </a:r>
          </a:p>
          <a:p>
            <a:pPr marL="0" indent="0" algn="just">
              <a:buNone/>
            </a:pPr>
            <a:endParaRPr lang="en-AU" sz="1800" dirty="0"/>
          </a:p>
          <a:p>
            <a:pPr marL="0" indent="0" algn="just">
              <a:buNone/>
            </a:pPr>
            <a:r>
              <a:rPr lang="en-AU" sz="1800" dirty="0"/>
              <a:t>The amount received is accounted for as a financial asset, and the obligation to build the building is recognised as a liability at the time the agreement is entered into. The liability is recognised until such time when (or as) the entity satisfies its obligation to construct or acquire the non-financial asset.</a:t>
            </a:r>
          </a:p>
          <a:p>
            <a:pPr marL="0" indent="0" algn="just">
              <a:buNone/>
            </a:pPr>
            <a:endParaRPr lang="en-AU" sz="1800" dirty="0"/>
          </a:p>
          <a:p>
            <a:pPr marL="0" indent="0" algn="just">
              <a:buNone/>
            </a:pPr>
            <a:r>
              <a:rPr lang="en-AU" sz="1800" dirty="0"/>
              <a:t>In other words, income is recognised over time when the asset is constructed, or at the same time as when the asset is acquired.</a:t>
            </a:r>
          </a:p>
          <a:p>
            <a:pPr marL="0" indent="0" algn="just">
              <a:buNone/>
            </a:pPr>
            <a:endParaRPr lang="en-AU" sz="19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371730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solidFill>
                  <a:schemeClr val="accent1"/>
                </a:solidFill>
              </a:rPr>
              <a:t>AASB 1058: Implementation Issues</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800" b="1" dirty="0"/>
              <a:t>What is the key issues for NFPs with implementing AASB 1058?</a:t>
            </a:r>
          </a:p>
          <a:p>
            <a:pPr marL="0" indent="0" algn="just">
              <a:buNone/>
            </a:pPr>
            <a:endParaRPr lang="en-AU" sz="1800" dirty="0"/>
          </a:p>
          <a:p>
            <a:pPr marL="457200" indent="-457200" algn="just">
              <a:buFont typeface="+mj-lt"/>
              <a:buAutoNum type="arabicPeriod"/>
            </a:pPr>
            <a:r>
              <a:rPr lang="en-AU" sz="1800" dirty="0"/>
              <a:t>Does AASB 15, AASB 1058 or both apply to the revenue item/ contract?</a:t>
            </a:r>
          </a:p>
          <a:p>
            <a:pPr marL="457200" indent="-457200" algn="just">
              <a:buFont typeface="+mj-lt"/>
              <a:buAutoNum type="arabicPeriod"/>
            </a:pPr>
            <a:endParaRPr lang="en-AU" sz="1800" dirty="0"/>
          </a:p>
          <a:p>
            <a:pPr marL="400050" lvl="1" indent="0" algn="just">
              <a:buNone/>
            </a:pPr>
            <a:r>
              <a:rPr lang="en-AU" sz="1400" dirty="0"/>
              <a:t>How do I allocate consideration between AASB 15 and AASB 1058?</a:t>
            </a:r>
          </a:p>
          <a:p>
            <a:pPr marL="457200" indent="-457200" algn="just">
              <a:buFont typeface="+mj-lt"/>
              <a:buAutoNum type="arabicPeriod"/>
            </a:pPr>
            <a:endParaRPr lang="en-AU" sz="1800" dirty="0"/>
          </a:p>
          <a:p>
            <a:pPr marL="457200" indent="-457200" algn="just">
              <a:buFont typeface="+mj-lt"/>
              <a:buAutoNum type="arabicPeriod"/>
            </a:pPr>
            <a:r>
              <a:rPr lang="en-AU" sz="1800" dirty="0"/>
              <a:t>Where is the credit side of the accounting entry recorded?</a:t>
            </a:r>
          </a:p>
          <a:p>
            <a:pPr marL="457200" indent="-457200" algn="just">
              <a:buFont typeface="+mj-lt"/>
              <a:buAutoNum type="arabicPeriod"/>
            </a:pPr>
            <a:endParaRPr lang="en-AU" sz="1800" dirty="0"/>
          </a:p>
          <a:p>
            <a:pPr marL="400050" lvl="1" indent="0" algn="just">
              <a:buNone/>
            </a:pPr>
            <a:r>
              <a:rPr lang="en-AU" sz="1400" dirty="0"/>
              <a:t>Income or Deferred Revenue</a:t>
            </a:r>
          </a:p>
          <a:p>
            <a:pPr marL="457200" indent="-457200" algn="just">
              <a:buFont typeface="+mj-lt"/>
              <a:buAutoNum type="arabicPeriod"/>
            </a:pPr>
            <a:endParaRPr lang="en-AU" sz="1800" dirty="0"/>
          </a:p>
          <a:p>
            <a:pPr marL="457200" indent="-457200" algn="just">
              <a:buFont typeface="+mj-lt"/>
              <a:buAutoNum type="arabicPeriod"/>
            </a:pPr>
            <a:r>
              <a:rPr lang="en-AU" sz="1800" dirty="0"/>
              <a:t>Which transition method should you choose?</a:t>
            </a:r>
          </a:p>
          <a:p>
            <a:pPr marL="457200" indent="-457200" algn="just">
              <a:buFont typeface="+mj-lt"/>
              <a:buAutoNum type="arabicPeriod"/>
            </a:pPr>
            <a:endParaRPr lang="en-AU" sz="1800" dirty="0"/>
          </a:p>
          <a:p>
            <a:pPr marL="457200" indent="-457200" algn="just">
              <a:buFont typeface="+mj-lt"/>
              <a:buAutoNum type="arabicPeriod"/>
            </a:pPr>
            <a:r>
              <a:rPr lang="en-AU" sz="1800" dirty="0"/>
              <a:t>What do I do with my peppercorn leases?</a:t>
            </a:r>
          </a:p>
          <a:p>
            <a:pPr marL="457200" indent="-457200" algn="just">
              <a:buFont typeface="+mj-lt"/>
              <a:buAutoNum type="arabicPeriod"/>
            </a:pPr>
            <a:endParaRPr lang="en-AU" sz="1900" dirty="0"/>
          </a:p>
          <a:p>
            <a:pPr marL="457200" indent="-457200" algn="just">
              <a:buFont typeface="+mj-lt"/>
              <a:buAutoNum type="arabicPeriod"/>
            </a:pPr>
            <a:endParaRPr lang="en-AU" sz="19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31721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0DA54-1F73-4E5A-BD15-BB04B66FBB26}"/>
              </a:ext>
            </a:extLst>
          </p:cNvPr>
          <p:cNvSpPr>
            <a:spLocks noGrp="1"/>
          </p:cNvSpPr>
          <p:nvPr>
            <p:ph type="title"/>
          </p:nvPr>
        </p:nvSpPr>
        <p:spPr/>
        <p:txBody>
          <a:bodyPr/>
          <a:lstStyle/>
          <a:p>
            <a:r>
              <a:rPr lang="en-AU" b="1" dirty="0">
                <a:solidFill>
                  <a:schemeClr val="tx2">
                    <a:lumMod val="60000"/>
                    <a:lumOff val="40000"/>
                  </a:schemeClr>
                </a:solidFill>
              </a:rPr>
              <a:t>AASB 15 &amp; AASB 1058</a:t>
            </a:r>
            <a:endParaRPr lang="en-AU" dirty="0"/>
          </a:p>
        </p:txBody>
      </p:sp>
      <p:sp>
        <p:nvSpPr>
          <p:cNvPr id="4" name="Rectangle 1">
            <a:extLst>
              <a:ext uri="{FF2B5EF4-FFF2-40B4-BE49-F238E27FC236}">
                <a16:creationId xmlns:a16="http://schemas.microsoft.com/office/drawing/2014/main" id="{DBCB1BA8-1F91-4B62-9AD1-A651939E3AED}"/>
              </a:ext>
            </a:extLst>
          </p:cNvPr>
          <p:cNvSpPr>
            <a:spLocks noChangeArrowheads="1"/>
          </p:cNvSpPr>
          <p:nvPr/>
        </p:nvSpPr>
        <p:spPr bwMode="auto">
          <a:xfrm>
            <a:off x="1676400" y="1523534"/>
            <a:ext cx="6096000" cy="3600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0" b="0" i="0" u="none" strike="noStrike" cap="none" normalizeH="0" baseline="0" dirty="0">
                <a:ln>
                  <a:noFill/>
                </a:ln>
                <a:solidFill>
                  <a:srgbClr val="FFFFFF"/>
                </a:solidFill>
                <a:effectLst/>
                <a:latin typeface="Arial" panose="020B0604020202020204" pitchFamily="34" charset="0"/>
              </a:rPr>
              <a:t>     </a:t>
            </a:r>
            <a:endParaRPr kumimoji="0" lang="en-US" altLang="en-US" sz="6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26" name="Picture 2" descr="https://nexia.com.au/sites/default/files/E-Alerts/Accounting%20Update/Diagram%201%20(Educat%20AASB%2015).JPG">
            <a:extLst>
              <a:ext uri="{FF2B5EF4-FFF2-40B4-BE49-F238E27FC236}">
                <a16:creationId xmlns:a16="http://schemas.microsoft.com/office/drawing/2014/main" id="{5078DC04-0FA8-41A2-9C52-2497932903F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4400" y="1523534"/>
            <a:ext cx="3959999" cy="3960000"/>
          </a:xfrm>
          <a:prstGeom prst="rect">
            <a:avLst/>
          </a:prstGeom>
          <a:noFill/>
          <a:effectLst>
            <a:outerShdw blurRad="50800" dist="50800" dir="5400000" algn="ctr" rotWithShape="0">
              <a:schemeClr val="tx2">
                <a:lumMod val="60000"/>
                <a:lumOff val="4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42040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Example 1</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900" b="1" dirty="0"/>
              <a:t>Example 1 – Capital Grants</a:t>
            </a:r>
          </a:p>
          <a:p>
            <a:pPr marL="0" indent="0" algn="just">
              <a:buNone/>
            </a:pPr>
            <a:endParaRPr lang="en-AU" sz="1900" dirty="0"/>
          </a:p>
          <a:p>
            <a:pPr algn="just"/>
            <a:r>
              <a:rPr lang="en-AU" sz="1900" dirty="0"/>
              <a:t>Charity receives $3m to construct a building offering shelter for homeless people</a:t>
            </a:r>
          </a:p>
          <a:p>
            <a:pPr algn="just"/>
            <a:endParaRPr lang="en-AU" sz="1900" dirty="0"/>
          </a:p>
          <a:p>
            <a:pPr algn="just"/>
            <a:r>
              <a:rPr lang="en-AU" sz="1900" dirty="0"/>
              <a:t>Funds are only able to be retained if spent on the building</a:t>
            </a:r>
          </a:p>
          <a:p>
            <a:pPr algn="just"/>
            <a:endParaRPr lang="en-AU" sz="1900" dirty="0"/>
          </a:p>
          <a:p>
            <a:pPr algn="just"/>
            <a:r>
              <a:rPr lang="en-AU" sz="1900" dirty="0"/>
              <a:t>Location and design are specified in the funding agreement</a:t>
            </a:r>
          </a:p>
          <a:p>
            <a:pPr algn="just"/>
            <a:endParaRPr lang="en-AU" sz="1900" dirty="0"/>
          </a:p>
          <a:p>
            <a:pPr algn="just"/>
            <a:r>
              <a:rPr lang="en-AU" sz="1900" dirty="0"/>
              <a:t>Agreement identifies when funds will be advanced, with flexibility</a:t>
            </a:r>
          </a:p>
          <a:p>
            <a:pPr algn="just"/>
            <a:endParaRPr lang="en-AU" sz="1900" dirty="0"/>
          </a:p>
          <a:p>
            <a:pPr algn="just"/>
            <a:r>
              <a:rPr lang="en-AU" sz="1900" dirty="0"/>
              <a:t>Building must be operational within 3 years from first advance</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4427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Example 1 (Cont.)</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900" b="1" dirty="0"/>
              <a:t>Example 1 – Capital Grants</a:t>
            </a:r>
          </a:p>
          <a:p>
            <a:pPr marL="0" indent="0" algn="just">
              <a:buNone/>
            </a:pPr>
            <a:endParaRPr lang="en-AU" sz="19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4">
            <a:extLst>
              <a:ext uri="{FF2B5EF4-FFF2-40B4-BE49-F238E27FC236}">
                <a16:creationId xmlns:a16="http://schemas.microsoft.com/office/drawing/2014/main" id="{DCE2DFB5-916A-4D92-AE82-3069643139E9}"/>
              </a:ext>
            </a:extLst>
          </p:cNvPr>
          <p:cNvGraphicFramePr>
            <a:graphicFrameLocks noGrp="1"/>
          </p:cNvGraphicFramePr>
          <p:nvPr>
            <p:extLst>
              <p:ext uri="{D42A27DB-BD31-4B8C-83A1-F6EECF244321}">
                <p14:modId xmlns:p14="http://schemas.microsoft.com/office/powerpoint/2010/main" val="1645062640"/>
              </p:ext>
            </p:extLst>
          </p:nvPr>
        </p:nvGraphicFramePr>
        <p:xfrm>
          <a:off x="533400" y="2057400"/>
          <a:ext cx="7086600" cy="3135522"/>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137526556"/>
                    </a:ext>
                  </a:extLst>
                </a:gridCol>
                <a:gridCol w="2438400">
                  <a:extLst>
                    <a:ext uri="{9D8B030D-6E8A-4147-A177-3AD203B41FA5}">
                      <a16:colId xmlns:a16="http://schemas.microsoft.com/office/drawing/2014/main" val="2726812116"/>
                    </a:ext>
                  </a:extLst>
                </a:gridCol>
                <a:gridCol w="1219200">
                  <a:extLst>
                    <a:ext uri="{9D8B030D-6E8A-4147-A177-3AD203B41FA5}">
                      <a16:colId xmlns:a16="http://schemas.microsoft.com/office/drawing/2014/main" val="1004647463"/>
                    </a:ext>
                  </a:extLst>
                </a:gridCol>
                <a:gridCol w="1143000">
                  <a:extLst>
                    <a:ext uri="{9D8B030D-6E8A-4147-A177-3AD203B41FA5}">
                      <a16:colId xmlns:a16="http://schemas.microsoft.com/office/drawing/2014/main" val="3833123732"/>
                    </a:ext>
                  </a:extLst>
                </a:gridCol>
              </a:tblGrid>
              <a:tr h="410174">
                <a:tc>
                  <a:txBody>
                    <a:bodyPr/>
                    <a:lstStyle/>
                    <a:p>
                      <a:endParaRPr lang="en-AU" dirty="0"/>
                    </a:p>
                  </a:txBody>
                  <a:tcPr/>
                </a:tc>
                <a:tc>
                  <a:txBody>
                    <a:bodyPr/>
                    <a:lstStyle/>
                    <a:p>
                      <a:endParaRPr lang="en-AU" dirty="0"/>
                    </a:p>
                  </a:txBody>
                  <a:tcPr/>
                </a:tc>
                <a:tc>
                  <a:txBody>
                    <a:bodyPr/>
                    <a:lstStyle/>
                    <a:p>
                      <a:pPr algn="ctr"/>
                      <a:r>
                        <a:rPr lang="en-AU" dirty="0"/>
                        <a:t>Debit</a:t>
                      </a:r>
                    </a:p>
                  </a:txBody>
                  <a:tcPr/>
                </a:tc>
                <a:tc>
                  <a:txBody>
                    <a:bodyPr/>
                    <a:lstStyle/>
                    <a:p>
                      <a:pPr algn="ctr"/>
                      <a:r>
                        <a:rPr lang="en-AU" dirty="0"/>
                        <a:t>Credit</a:t>
                      </a:r>
                    </a:p>
                  </a:txBody>
                  <a:tcPr/>
                </a:tc>
                <a:extLst>
                  <a:ext uri="{0D108BD9-81ED-4DB2-BD59-A6C34878D82A}">
                    <a16:rowId xmlns:a16="http://schemas.microsoft.com/office/drawing/2014/main" val="1682564640"/>
                  </a:ext>
                </a:extLst>
              </a:tr>
              <a:tr h="410174">
                <a:tc>
                  <a:txBody>
                    <a:bodyPr/>
                    <a:lstStyle/>
                    <a:p>
                      <a:r>
                        <a:rPr lang="en-AU" sz="1600" dirty="0"/>
                        <a:t>As funds received</a:t>
                      </a:r>
                    </a:p>
                  </a:txBody>
                  <a:tcPr/>
                </a:tc>
                <a:tc>
                  <a:txBody>
                    <a:bodyPr/>
                    <a:lstStyle/>
                    <a:p>
                      <a:r>
                        <a:rPr lang="en-AU" sz="1600" dirty="0"/>
                        <a:t>Cash at Bank (in)</a:t>
                      </a:r>
                    </a:p>
                  </a:txBody>
                  <a:tcPr/>
                </a:tc>
                <a:tc>
                  <a:txBody>
                    <a:bodyPr/>
                    <a:lstStyle/>
                    <a:p>
                      <a:pPr algn="r"/>
                      <a:r>
                        <a:rPr lang="en-AU" sz="1600" dirty="0"/>
                        <a:t>3,000,000</a:t>
                      </a:r>
                    </a:p>
                  </a:txBody>
                  <a:tcPr/>
                </a:tc>
                <a:tc>
                  <a:txBody>
                    <a:bodyPr/>
                    <a:lstStyle/>
                    <a:p>
                      <a:endParaRPr lang="en-AU" sz="1600" dirty="0"/>
                    </a:p>
                  </a:txBody>
                  <a:tcPr/>
                </a:tc>
                <a:extLst>
                  <a:ext uri="{0D108BD9-81ED-4DB2-BD59-A6C34878D82A}">
                    <a16:rowId xmlns:a16="http://schemas.microsoft.com/office/drawing/2014/main" val="1691452205"/>
                  </a:ext>
                </a:extLst>
              </a:tr>
              <a:tr h="410174">
                <a:tc>
                  <a:txBody>
                    <a:bodyPr/>
                    <a:lstStyle/>
                    <a:p>
                      <a:endParaRPr lang="en-AU" sz="1600" dirty="0"/>
                    </a:p>
                  </a:txBody>
                  <a:tcPr/>
                </a:tc>
                <a:tc>
                  <a:txBody>
                    <a:bodyPr/>
                    <a:lstStyle/>
                    <a:p>
                      <a:r>
                        <a:rPr lang="en-AU" sz="1600" dirty="0"/>
                        <a:t>Contract Liability</a:t>
                      </a:r>
                    </a:p>
                  </a:txBody>
                  <a:tcPr/>
                </a:tc>
                <a:tc>
                  <a:txBody>
                    <a:bodyPr/>
                    <a:lstStyle/>
                    <a:p>
                      <a:endParaRPr lang="en-AU" sz="1600" dirty="0"/>
                    </a:p>
                  </a:txBody>
                  <a:tcPr/>
                </a:tc>
                <a:tc>
                  <a:txBody>
                    <a:bodyPr/>
                    <a:lstStyle/>
                    <a:p>
                      <a:pPr algn="r"/>
                      <a:r>
                        <a:rPr lang="en-AU" sz="1600" dirty="0"/>
                        <a:t>3,000,000</a:t>
                      </a:r>
                    </a:p>
                  </a:txBody>
                  <a:tcPr/>
                </a:tc>
                <a:extLst>
                  <a:ext uri="{0D108BD9-81ED-4DB2-BD59-A6C34878D82A}">
                    <a16:rowId xmlns:a16="http://schemas.microsoft.com/office/drawing/2014/main" val="3983660069"/>
                  </a:ext>
                </a:extLst>
              </a:tr>
              <a:tr h="674478">
                <a:tc>
                  <a:txBody>
                    <a:bodyPr/>
                    <a:lstStyle/>
                    <a:p>
                      <a:r>
                        <a:rPr lang="en-AU" sz="1600" dirty="0"/>
                        <a:t>As building constructions costs paid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dirty="0"/>
                        <a:t>Contract Liability</a:t>
                      </a:r>
                    </a:p>
                    <a:p>
                      <a:endParaRPr lang="en-AU" sz="1600" dirty="0"/>
                    </a:p>
                  </a:txBody>
                  <a:tcPr/>
                </a:tc>
                <a:tc>
                  <a:txBody>
                    <a:bodyPr/>
                    <a:lstStyle/>
                    <a:p>
                      <a:pPr algn="r"/>
                      <a:r>
                        <a:rPr lang="en-AU" sz="1600" dirty="0"/>
                        <a:t>2,500,000</a:t>
                      </a:r>
                    </a:p>
                  </a:txBody>
                  <a:tcPr/>
                </a:tc>
                <a:tc>
                  <a:txBody>
                    <a:bodyPr/>
                    <a:lstStyle/>
                    <a:p>
                      <a:endParaRPr lang="en-AU" sz="1600" dirty="0"/>
                    </a:p>
                  </a:txBody>
                  <a:tcPr/>
                </a:tc>
                <a:extLst>
                  <a:ext uri="{0D108BD9-81ED-4DB2-BD59-A6C34878D82A}">
                    <a16:rowId xmlns:a16="http://schemas.microsoft.com/office/drawing/2014/main" val="2805952629"/>
                  </a:ext>
                </a:extLst>
              </a:tr>
              <a:tr h="410174">
                <a:tc>
                  <a:txBody>
                    <a:bodyPr/>
                    <a:lstStyle/>
                    <a:p>
                      <a:endParaRPr lang="en-AU" sz="1600" dirty="0"/>
                    </a:p>
                  </a:txBody>
                  <a:tcPr/>
                </a:tc>
                <a:tc>
                  <a:txBody>
                    <a:bodyPr/>
                    <a:lstStyle/>
                    <a:p>
                      <a:r>
                        <a:rPr lang="en-AU" sz="1600" dirty="0"/>
                        <a:t>Cash at Bank (out)</a:t>
                      </a:r>
                    </a:p>
                  </a:txBody>
                  <a:tcPr/>
                </a:tc>
                <a:tc>
                  <a:txBody>
                    <a:bodyPr/>
                    <a:lstStyle/>
                    <a:p>
                      <a:endParaRPr lang="en-AU" sz="1600" dirty="0"/>
                    </a:p>
                  </a:txBody>
                  <a:tcPr/>
                </a:tc>
                <a:tc>
                  <a:txBody>
                    <a:bodyPr/>
                    <a:lstStyle/>
                    <a:p>
                      <a:pPr lvl="0" algn="r"/>
                      <a:r>
                        <a:rPr lang="en-AU" sz="1600" dirty="0"/>
                        <a:t>2,500,000</a:t>
                      </a:r>
                    </a:p>
                  </a:txBody>
                  <a:tcPr/>
                </a:tc>
                <a:extLst>
                  <a:ext uri="{0D108BD9-81ED-4DB2-BD59-A6C34878D82A}">
                    <a16:rowId xmlns:a16="http://schemas.microsoft.com/office/drawing/2014/main" val="4252261314"/>
                  </a:ext>
                </a:extLst>
              </a:tr>
              <a:tr h="410174">
                <a:tc>
                  <a:txBody>
                    <a:bodyPr/>
                    <a:lstStyle/>
                    <a:p>
                      <a:endParaRPr lang="en-AU" sz="1600" dirty="0"/>
                    </a:p>
                  </a:txBody>
                  <a:tcPr/>
                </a:tc>
                <a:tc>
                  <a:txBody>
                    <a:bodyPr/>
                    <a:lstStyle/>
                    <a:p>
                      <a:r>
                        <a:rPr lang="en-AU" sz="1600" dirty="0"/>
                        <a:t>Grant Income</a:t>
                      </a:r>
                    </a:p>
                  </a:txBody>
                  <a:tcPr/>
                </a:tc>
                <a:tc>
                  <a:txBody>
                    <a:bodyPr/>
                    <a:lstStyle/>
                    <a:p>
                      <a:endParaRPr lang="en-AU" sz="1600" dirty="0"/>
                    </a:p>
                  </a:txBody>
                  <a:tcPr/>
                </a:tc>
                <a:tc>
                  <a:txBody>
                    <a:bodyPr/>
                    <a:lstStyle/>
                    <a:p>
                      <a:pPr algn="r"/>
                      <a:r>
                        <a:rPr lang="en-AU" sz="1600" dirty="0"/>
                        <a:t>2,500,000</a:t>
                      </a:r>
                    </a:p>
                  </a:txBody>
                  <a:tcPr/>
                </a:tc>
                <a:extLst>
                  <a:ext uri="{0D108BD9-81ED-4DB2-BD59-A6C34878D82A}">
                    <a16:rowId xmlns:a16="http://schemas.microsoft.com/office/drawing/2014/main" val="2103479691"/>
                  </a:ext>
                </a:extLst>
              </a:tr>
              <a:tr h="410174">
                <a:tc>
                  <a:txBody>
                    <a:bodyPr/>
                    <a:lstStyle/>
                    <a:p>
                      <a:endParaRPr lang="en-AU" sz="1600" dirty="0"/>
                    </a:p>
                  </a:txBody>
                  <a:tcPr/>
                </a:tc>
                <a:tc>
                  <a:txBody>
                    <a:bodyPr/>
                    <a:lstStyle/>
                    <a:p>
                      <a:r>
                        <a:rPr lang="en-AU" sz="1600" dirty="0"/>
                        <a:t>Building</a:t>
                      </a:r>
                    </a:p>
                  </a:txBody>
                  <a:tcPr/>
                </a:tc>
                <a:tc>
                  <a:txBody>
                    <a:bodyPr/>
                    <a:lstStyle/>
                    <a:p>
                      <a:pPr algn="r"/>
                      <a:r>
                        <a:rPr lang="en-AU" sz="1600" dirty="0"/>
                        <a:t>2,500,000</a:t>
                      </a:r>
                    </a:p>
                  </a:txBody>
                  <a:tcPr/>
                </a:tc>
                <a:tc>
                  <a:txBody>
                    <a:bodyPr/>
                    <a:lstStyle/>
                    <a:p>
                      <a:endParaRPr lang="en-AU" sz="1600" dirty="0"/>
                    </a:p>
                  </a:txBody>
                  <a:tcPr/>
                </a:tc>
                <a:extLst>
                  <a:ext uri="{0D108BD9-81ED-4DB2-BD59-A6C34878D82A}">
                    <a16:rowId xmlns:a16="http://schemas.microsoft.com/office/drawing/2014/main" val="207055629"/>
                  </a:ext>
                </a:extLst>
              </a:tr>
            </a:tbl>
          </a:graphicData>
        </a:graphic>
      </p:graphicFrame>
    </p:spTree>
    <p:extLst>
      <p:ext uri="{BB962C8B-B14F-4D97-AF65-F5344CB8AC3E}">
        <p14:creationId xmlns:p14="http://schemas.microsoft.com/office/powerpoint/2010/main" val="17751088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Example 2</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900" b="1" dirty="0"/>
              <a:t>Example 2– Part Consideration &amp; Part Donation</a:t>
            </a:r>
          </a:p>
          <a:p>
            <a:pPr marL="0" indent="0" algn="just">
              <a:buNone/>
            </a:pPr>
            <a:endParaRPr lang="en-AU" sz="1900" dirty="0"/>
          </a:p>
          <a:p>
            <a:pPr algn="just"/>
            <a:r>
              <a:rPr lang="en-AU" sz="1900" dirty="0"/>
              <a:t>Financial year ended 30 June 2020</a:t>
            </a:r>
          </a:p>
          <a:p>
            <a:pPr algn="just"/>
            <a:endParaRPr lang="en-AU" sz="1900" dirty="0"/>
          </a:p>
          <a:p>
            <a:pPr algn="just"/>
            <a:r>
              <a:rPr lang="en-AU" sz="1900" dirty="0"/>
              <a:t>Bilby Products provides books for the adult reading program</a:t>
            </a:r>
          </a:p>
          <a:p>
            <a:pPr algn="just"/>
            <a:endParaRPr lang="en-AU" sz="1900" dirty="0"/>
          </a:p>
          <a:p>
            <a:pPr algn="just"/>
            <a:r>
              <a:rPr lang="en-AU" sz="1900" dirty="0"/>
              <a:t>Normal retail price is $10,000</a:t>
            </a:r>
          </a:p>
          <a:p>
            <a:pPr algn="just"/>
            <a:endParaRPr lang="en-AU" sz="1900" dirty="0"/>
          </a:p>
          <a:p>
            <a:pPr algn="just"/>
            <a:r>
              <a:rPr lang="en-AU" sz="1900" dirty="0"/>
              <a:t>Bilby asks the program for payment of $5,000</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00033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Example 2 (Cont.)</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900" b="1" dirty="0"/>
              <a:t>Example 2– Part Consideration &amp; Part Donation</a:t>
            </a:r>
          </a:p>
          <a:p>
            <a:pPr marL="0" indent="0" algn="just">
              <a:buNone/>
            </a:pPr>
            <a:endParaRPr lang="en-AU" sz="1900" dirty="0"/>
          </a:p>
          <a:p>
            <a:pPr marL="0" indent="0" algn="just">
              <a:buNone/>
            </a:pPr>
            <a:endParaRPr lang="en-AU" sz="19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4">
            <a:extLst>
              <a:ext uri="{FF2B5EF4-FFF2-40B4-BE49-F238E27FC236}">
                <a16:creationId xmlns:a16="http://schemas.microsoft.com/office/drawing/2014/main" id="{8894AEFB-AD0F-44EB-93A2-0AD4DED8332D}"/>
              </a:ext>
            </a:extLst>
          </p:cNvPr>
          <p:cNvGraphicFramePr>
            <a:graphicFrameLocks noGrp="1"/>
          </p:cNvGraphicFramePr>
          <p:nvPr>
            <p:extLst>
              <p:ext uri="{D42A27DB-BD31-4B8C-83A1-F6EECF244321}">
                <p14:modId xmlns:p14="http://schemas.microsoft.com/office/powerpoint/2010/main" val="4268161030"/>
              </p:ext>
            </p:extLst>
          </p:nvPr>
        </p:nvGraphicFramePr>
        <p:xfrm>
          <a:off x="533400" y="2191782"/>
          <a:ext cx="7086600" cy="1618220"/>
        </p:xfrm>
        <a:graphic>
          <a:graphicData uri="http://schemas.openxmlformats.org/drawingml/2006/table">
            <a:tbl>
              <a:tblPr firstRow="1" bandRow="1">
                <a:tableStyleId>{5C22544A-7EE6-4342-B048-85BDC9FD1C3A}</a:tableStyleId>
              </a:tblPr>
              <a:tblGrid>
                <a:gridCol w="2590800">
                  <a:extLst>
                    <a:ext uri="{9D8B030D-6E8A-4147-A177-3AD203B41FA5}">
                      <a16:colId xmlns:a16="http://schemas.microsoft.com/office/drawing/2014/main" val="4108586830"/>
                    </a:ext>
                  </a:extLst>
                </a:gridCol>
                <a:gridCol w="1905000">
                  <a:extLst>
                    <a:ext uri="{9D8B030D-6E8A-4147-A177-3AD203B41FA5}">
                      <a16:colId xmlns:a16="http://schemas.microsoft.com/office/drawing/2014/main" val="3427160300"/>
                    </a:ext>
                  </a:extLst>
                </a:gridCol>
                <a:gridCol w="1295400">
                  <a:extLst>
                    <a:ext uri="{9D8B030D-6E8A-4147-A177-3AD203B41FA5}">
                      <a16:colId xmlns:a16="http://schemas.microsoft.com/office/drawing/2014/main" val="1727143630"/>
                    </a:ext>
                  </a:extLst>
                </a:gridCol>
                <a:gridCol w="1295400">
                  <a:extLst>
                    <a:ext uri="{9D8B030D-6E8A-4147-A177-3AD203B41FA5}">
                      <a16:colId xmlns:a16="http://schemas.microsoft.com/office/drawing/2014/main" val="3079355523"/>
                    </a:ext>
                  </a:extLst>
                </a:gridCol>
              </a:tblGrid>
              <a:tr h="404555">
                <a:tc>
                  <a:txBody>
                    <a:bodyPr/>
                    <a:lstStyle/>
                    <a:p>
                      <a:r>
                        <a:rPr lang="en-AU" sz="1600" dirty="0"/>
                        <a:t>Date</a:t>
                      </a:r>
                    </a:p>
                  </a:txBody>
                  <a:tcPr/>
                </a:tc>
                <a:tc>
                  <a:txBody>
                    <a:bodyPr/>
                    <a:lstStyle/>
                    <a:p>
                      <a:r>
                        <a:rPr lang="en-AU" sz="1600" dirty="0"/>
                        <a:t>Account Name</a:t>
                      </a:r>
                    </a:p>
                  </a:txBody>
                  <a:tcPr/>
                </a:tc>
                <a:tc>
                  <a:txBody>
                    <a:bodyPr/>
                    <a:lstStyle/>
                    <a:p>
                      <a:pPr algn="ctr"/>
                      <a:r>
                        <a:rPr lang="en-AU" sz="1600" dirty="0"/>
                        <a:t>Debit</a:t>
                      </a:r>
                    </a:p>
                  </a:txBody>
                  <a:tcPr/>
                </a:tc>
                <a:tc>
                  <a:txBody>
                    <a:bodyPr/>
                    <a:lstStyle/>
                    <a:p>
                      <a:pPr algn="ctr"/>
                      <a:r>
                        <a:rPr lang="en-AU" sz="1600" dirty="0"/>
                        <a:t>Credit</a:t>
                      </a:r>
                    </a:p>
                  </a:txBody>
                  <a:tcPr/>
                </a:tc>
                <a:extLst>
                  <a:ext uri="{0D108BD9-81ED-4DB2-BD59-A6C34878D82A}">
                    <a16:rowId xmlns:a16="http://schemas.microsoft.com/office/drawing/2014/main" val="3647482792"/>
                  </a:ext>
                </a:extLst>
              </a:tr>
              <a:tr h="404555">
                <a:tc>
                  <a:txBody>
                    <a:bodyPr/>
                    <a:lstStyle/>
                    <a:p>
                      <a:r>
                        <a:rPr lang="en-AU" sz="1600" dirty="0"/>
                        <a:t>30 June 2020</a:t>
                      </a:r>
                    </a:p>
                  </a:txBody>
                  <a:tcPr/>
                </a:tc>
                <a:tc>
                  <a:txBody>
                    <a:bodyPr/>
                    <a:lstStyle/>
                    <a:p>
                      <a:r>
                        <a:rPr lang="en-AU" sz="1600" dirty="0"/>
                        <a:t>Inventory: Books</a:t>
                      </a:r>
                    </a:p>
                  </a:txBody>
                  <a:tcPr/>
                </a:tc>
                <a:tc>
                  <a:txBody>
                    <a:bodyPr/>
                    <a:lstStyle/>
                    <a:p>
                      <a:pPr algn="r"/>
                      <a:r>
                        <a:rPr lang="en-AU" sz="1600" dirty="0"/>
                        <a:t>10,000</a:t>
                      </a:r>
                    </a:p>
                  </a:txBody>
                  <a:tcPr/>
                </a:tc>
                <a:tc>
                  <a:txBody>
                    <a:bodyPr/>
                    <a:lstStyle/>
                    <a:p>
                      <a:pPr algn="r"/>
                      <a:endParaRPr lang="en-AU" sz="1600" dirty="0"/>
                    </a:p>
                  </a:txBody>
                  <a:tcPr/>
                </a:tc>
                <a:extLst>
                  <a:ext uri="{0D108BD9-81ED-4DB2-BD59-A6C34878D82A}">
                    <a16:rowId xmlns:a16="http://schemas.microsoft.com/office/drawing/2014/main" val="748290882"/>
                  </a:ext>
                </a:extLst>
              </a:tr>
              <a:tr h="404555">
                <a:tc>
                  <a:txBody>
                    <a:bodyPr/>
                    <a:lstStyle/>
                    <a:p>
                      <a:endParaRPr lang="en-AU" sz="1600" dirty="0"/>
                    </a:p>
                  </a:txBody>
                  <a:tcPr/>
                </a:tc>
                <a:tc>
                  <a:txBody>
                    <a:bodyPr/>
                    <a:lstStyle/>
                    <a:p>
                      <a:r>
                        <a:rPr lang="en-AU" sz="1600" dirty="0"/>
                        <a:t>Donations Income</a:t>
                      </a:r>
                    </a:p>
                  </a:txBody>
                  <a:tcPr/>
                </a:tc>
                <a:tc>
                  <a:txBody>
                    <a:bodyPr/>
                    <a:lstStyle/>
                    <a:p>
                      <a:pPr algn="r"/>
                      <a:endParaRPr lang="en-AU" sz="1600" dirty="0"/>
                    </a:p>
                  </a:txBody>
                  <a:tcPr/>
                </a:tc>
                <a:tc>
                  <a:txBody>
                    <a:bodyPr/>
                    <a:lstStyle/>
                    <a:p>
                      <a:pPr algn="r"/>
                      <a:r>
                        <a:rPr lang="en-AU" sz="1600" dirty="0"/>
                        <a:t>5,000</a:t>
                      </a:r>
                    </a:p>
                  </a:txBody>
                  <a:tcPr/>
                </a:tc>
                <a:extLst>
                  <a:ext uri="{0D108BD9-81ED-4DB2-BD59-A6C34878D82A}">
                    <a16:rowId xmlns:a16="http://schemas.microsoft.com/office/drawing/2014/main" val="2359456880"/>
                  </a:ext>
                </a:extLst>
              </a:tr>
              <a:tr h="404555">
                <a:tc>
                  <a:txBody>
                    <a:bodyPr/>
                    <a:lstStyle/>
                    <a:p>
                      <a:endParaRPr lang="en-AU" sz="1600" dirty="0"/>
                    </a:p>
                  </a:txBody>
                  <a:tcPr/>
                </a:tc>
                <a:tc>
                  <a:txBody>
                    <a:bodyPr/>
                    <a:lstStyle/>
                    <a:p>
                      <a:r>
                        <a:rPr lang="en-AU" sz="1600" dirty="0"/>
                        <a:t>Cash at Bank (out)</a:t>
                      </a:r>
                    </a:p>
                  </a:txBody>
                  <a:tcPr/>
                </a:tc>
                <a:tc>
                  <a:txBody>
                    <a:bodyPr/>
                    <a:lstStyle/>
                    <a:p>
                      <a:pPr algn="r"/>
                      <a:endParaRPr lang="en-AU" sz="1600" dirty="0"/>
                    </a:p>
                  </a:txBody>
                  <a:tcPr/>
                </a:tc>
                <a:tc>
                  <a:txBody>
                    <a:bodyPr/>
                    <a:lstStyle/>
                    <a:p>
                      <a:pPr algn="r"/>
                      <a:r>
                        <a:rPr lang="en-AU" sz="1600" dirty="0"/>
                        <a:t>5,000</a:t>
                      </a:r>
                    </a:p>
                  </a:txBody>
                  <a:tcPr/>
                </a:tc>
                <a:extLst>
                  <a:ext uri="{0D108BD9-81ED-4DB2-BD59-A6C34878D82A}">
                    <a16:rowId xmlns:a16="http://schemas.microsoft.com/office/drawing/2014/main" val="4290144858"/>
                  </a:ext>
                </a:extLst>
              </a:tr>
            </a:tbl>
          </a:graphicData>
        </a:graphic>
      </p:graphicFrame>
    </p:spTree>
    <p:extLst>
      <p:ext uri="{BB962C8B-B14F-4D97-AF65-F5344CB8AC3E}">
        <p14:creationId xmlns:p14="http://schemas.microsoft.com/office/powerpoint/2010/main" val="298226579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Peppercorn Leases</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800" b="1" dirty="0"/>
              <a:t>What is a Peppercorn Lease?</a:t>
            </a:r>
          </a:p>
          <a:p>
            <a:pPr marL="0" indent="0" algn="just">
              <a:buNone/>
            </a:pPr>
            <a:endParaRPr lang="en-AU" sz="1800" b="1" dirty="0"/>
          </a:p>
          <a:p>
            <a:pPr marL="0" indent="0" algn="just">
              <a:buNone/>
            </a:pPr>
            <a:r>
              <a:rPr lang="en-AU" sz="1800" dirty="0"/>
              <a:t>Peppercorn leases are leases where the lease payments do not reflect the fair value of the property being leased. In other words, the consideration paid by the lessee is significantly less than the fair value.</a:t>
            </a:r>
          </a:p>
          <a:p>
            <a:pPr marL="0" indent="0" algn="just">
              <a:buNone/>
            </a:pPr>
            <a:endParaRPr lang="en-AU" sz="1800" dirty="0"/>
          </a:p>
          <a:p>
            <a:pPr marL="0" indent="0" algn="just">
              <a:buNone/>
            </a:pPr>
            <a:r>
              <a:rPr lang="en-AU" sz="1800" dirty="0"/>
              <a:t>These arrangements typically occur in the NFP space, where philanthropists or local Councils may grant an NFP the right to use premises at peppercorn (nominal) rentals. </a:t>
            </a:r>
          </a:p>
          <a:p>
            <a:pPr marL="0" indent="0" algn="just">
              <a:buNone/>
            </a:pPr>
            <a:endParaRPr lang="en-AU" sz="1800" dirty="0"/>
          </a:p>
          <a:p>
            <a:pPr marL="0" indent="0" algn="just">
              <a:buNone/>
            </a:pPr>
            <a:r>
              <a:rPr lang="en-AU" sz="1800" dirty="0"/>
              <a:t>This results in the financial statements not reflecting the true value of economic resources available to the NFP.</a:t>
            </a:r>
          </a:p>
          <a:p>
            <a:pPr marL="0" indent="0" algn="just">
              <a:buNone/>
            </a:pPr>
            <a:endParaRPr lang="en-AU" sz="1800" dirty="0"/>
          </a:p>
          <a:p>
            <a:pPr marL="0" indent="0" algn="just">
              <a:buNone/>
            </a:pPr>
            <a:r>
              <a:rPr lang="en-AU" sz="1800" b="1" dirty="0">
                <a:solidFill>
                  <a:srgbClr val="FF0000"/>
                </a:solidFill>
              </a:rPr>
              <a:t>NFPs have been struggling with the concept of having to obtain independent market valuations of peppercorn lease arrangements.</a:t>
            </a:r>
          </a:p>
          <a:p>
            <a:pPr marL="0" indent="0" algn="just">
              <a:buNone/>
            </a:pPr>
            <a:endParaRPr lang="en-AU" sz="1900" b="1" dirty="0"/>
          </a:p>
          <a:p>
            <a:pPr marL="0" indent="0" algn="just">
              <a:buNone/>
            </a:pPr>
            <a:endParaRPr lang="en-AU" sz="1900" b="1"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94268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Peppercorn Leases</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800" b="1" dirty="0"/>
              <a:t>Peppercorn Lease Temporary Relief</a:t>
            </a:r>
          </a:p>
          <a:p>
            <a:pPr marL="0" indent="0" algn="just">
              <a:buNone/>
            </a:pPr>
            <a:endParaRPr lang="en-AU" sz="1800" b="1" dirty="0"/>
          </a:p>
          <a:p>
            <a:pPr marL="0" indent="0" algn="just">
              <a:buNone/>
            </a:pPr>
            <a:r>
              <a:rPr lang="en-AU" sz="1600" dirty="0"/>
              <a:t>On 24 December 2018 the AASB issued an amending standard AASB 2018-8 Amendments to Australian Accounting Standards – Right-of-Use Assets of Not-for-Profit Entities, which means:</a:t>
            </a:r>
          </a:p>
          <a:p>
            <a:pPr marL="0" indent="0" algn="just">
              <a:buNone/>
            </a:pPr>
            <a:endParaRPr lang="en-AU" sz="1600" dirty="0"/>
          </a:p>
          <a:p>
            <a:pPr algn="just"/>
            <a:r>
              <a:rPr lang="en-AU" sz="1600" dirty="0"/>
              <a:t>Temporary relief for all NFPs in relation to peppercorn leases until the revised ACNC thresholds have been set and further guidance issued by the Fair Value Panel in relation to valuation of right of use assets.</a:t>
            </a:r>
          </a:p>
          <a:p>
            <a:pPr algn="just"/>
            <a:endParaRPr lang="en-AU" sz="1600" dirty="0"/>
          </a:p>
          <a:p>
            <a:pPr marL="0" indent="0" algn="just">
              <a:buNone/>
            </a:pPr>
            <a:r>
              <a:rPr lang="en-AU" sz="1600" dirty="0"/>
              <a:t>NFPs choosing the temporary relief would value the ROU asset at the present value of the payments required, which is many instances equals the payments made.</a:t>
            </a:r>
            <a:endParaRPr lang="en-AU" sz="1600" b="1" dirty="0"/>
          </a:p>
          <a:p>
            <a:pPr marL="0" indent="0" algn="just">
              <a:buNone/>
            </a:pPr>
            <a:endParaRPr lang="en-AU" sz="1600" dirty="0"/>
          </a:p>
          <a:p>
            <a:pPr marL="0" indent="0" algn="just">
              <a:buNone/>
            </a:pPr>
            <a:r>
              <a:rPr lang="en-AU" sz="1600" dirty="0"/>
              <a:t>The AASB has set no firm date for removing the temporary relief option, but it is unlikely to be removed in the next three to five years.</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95860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Peppercorn Leases</a:t>
            </a:r>
          </a:p>
        </p:txBody>
      </p:sp>
      <p:sp>
        <p:nvSpPr>
          <p:cNvPr id="3" name="Content Placeholder 2"/>
          <p:cNvSpPr>
            <a:spLocks noGrp="1"/>
          </p:cNvSpPr>
          <p:nvPr>
            <p:ph idx="1"/>
          </p:nvPr>
        </p:nvSpPr>
        <p:spPr>
          <a:xfrm>
            <a:off x="457200" y="1600200"/>
            <a:ext cx="8229600" cy="4800600"/>
          </a:xfrm>
        </p:spPr>
        <p:txBody>
          <a:bodyPr>
            <a:noAutofit/>
          </a:bodyPr>
          <a:lstStyle/>
          <a:p>
            <a:pPr marL="0" indent="0" algn="just">
              <a:buNone/>
            </a:pPr>
            <a:r>
              <a:rPr lang="en-AU" sz="1800" b="1" dirty="0"/>
              <a:t>Peppercorn Lease Temporary Relief Election Disclosure</a:t>
            </a:r>
          </a:p>
          <a:p>
            <a:pPr marL="0" indent="0" algn="just">
              <a:buNone/>
            </a:pPr>
            <a:endParaRPr lang="en-AU" sz="1200" dirty="0"/>
          </a:p>
          <a:p>
            <a:pPr marL="0" indent="0" algn="just">
              <a:buNone/>
            </a:pPr>
            <a:r>
              <a:rPr lang="en-AU" sz="1600" dirty="0"/>
              <a:t>There are additional disclosure obligations for each peppercorn lease if the election is applied, and include qualitative and quantitative information about those leases necessary to meet the disclosure objective in AASB 1058 paragraph 51. </a:t>
            </a:r>
          </a:p>
          <a:p>
            <a:pPr marL="0" indent="0" algn="just">
              <a:buNone/>
            </a:pPr>
            <a:endParaRPr lang="en-AU" sz="1600" dirty="0"/>
          </a:p>
          <a:p>
            <a:pPr marL="0" indent="0" algn="just">
              <a:buNone/>
            </a:pPr>
            <a:r>
              <a:rPr lang="en-AU" sz="1600" dirty="0"/>
              <a:t>This additional information includes, but is not limited to, information that helps users of financial statements to assess:</a:t>
            </a:r>
          </a:p>
          <a:p>
            <a:pPr marL="0" indent="0" algn="just">
              <a:buNone/>
            </a:pPr>
            <a:endParaRPr lang="en-AU" sz="1600" dirty="0"/>
          </a:p>
          <a:p>
            <a:pPr marL="228600" indent="-228600" algn="just">
              <a:buFont typeface="+mj-lt"/>
              <a:buAutoNum type="alphaLcPeriod"/>
            </a:pPr>
            <a:r>
              <a:rPr lang="en-AU" sz="1600" dirty="0"/>
              <a:t>the entity’s dependence on leases that have significantly below-market terms and conditions principally to enable the entity to further its objectives; and</a:t>
            </a:r>
          </a:p>
          <a:p>
            <a:pPr marL="228600" indent="-228600" algn="just">
              <a:buFont typeface="+mj-lt"/>
              <a:buAutoNum type="alphaLcPeriod"/>
            </a:pPr>
            <a:endParaRPr lang="en-AU" sz="1600" dirty="0"/>
          </a:p>
          <a:p>
            <a:pPr marL="228600" indent="-228600" algn="just">
              <a:buFont typeface="+mj-lt"/>
              <a:buAutoNum type="alphaLcPeriod"/>
            </a:pPr>
            <a:r>
              <a:rPr lang="en-AU" sz="1600" dirty="0"/>
              <a:t>the nature and terms of the leases, including:</a:t>
            </a:r>
          </a:p>
          <a:p>
            <a:pPr marL="400050" lvl="1" indent="0" algn="just">
              <a:buNone/>
            </a:pPr>
            <a:r>
              <a:rPr lang="en-AU" sz="1600" dirty="0"/>
              <a:t>(i) the lease payments;</a:t>
            </a:r>
          </a:p>
          <a:p>
            <a:pPr marL="400050" lvl="1" indent="0" algn="just">
              <a:buNone/>
            </a:pPr>
            <a:r>
              <a:rPr lang="en-AU" sz="1600" dirty="0"/>
              <a:t>(ii) the lease term;</a:t>
            </a:r>
          </a:p>
          <a:p>
            <a:pPr marL="400050" lvl="1" indent="0" algn="just">
              <a:buNone/>
            </a:pPr>
            <a:r>
              <a:rPr lang="en-AU" sz="1600" dirty="0"/>
              <a:t>(iii) a description of the underlying assets; and</a:t>
            </a:r>
          </a:p>
          <a:p>
            <a:pPr marL="400050" lvl="1" indent="0" algn="just">
              <a:buNone/>
            </a:pPr>
            <a:r>
              <a:rPr lang="en-AU" sz="1600" dirty="0"/>
              <a:t>(iv) restrictions on the use of the underlying assets specific to the entity.</a:t>
            </a:r>
          </a:p>
          <a:p>
            <a:pPr marL="0" indent="0" algn="just">
              <a:buNone/>
            </a:pPr>
            <a:endParaRPr lang="en-AU" sz="1400" b="1" dirty="0"/>
          </a:p>
        </p:txBody>
      </p:sp>
    </p:spTree>
    <p:extLst>
      <p:ext uri="{BB962C8B-B14F-4D97-AF65-F5344CB8AC3E}">
        <p14:creationId xmlns:p14="http://schemas.microsoft.com/office/powerpoint/2010/main" val="419762547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Example 3</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900" b="1" dirty="0"/>
              <a:t>Example 3 – Peppercorn Leases</a:t>
            </a:r>
          </a:p>
          <a:p>
            <a:pPr marL="0" indent="0" algn="just">
              <a:buNone/>
            </a:pPr>
            <a:endParaRPr lang="en-AU" sz="1900" b="1" dirty="0"/>
          </a:p>
          <a:p>
            <a:pPr algn="just"/>
            <a:r>
              <a:rPr lang="en-AU" sz="1900" dirty="0"/>
              <a:t>Council makes health centre land and building available from 1 July 2019 for 5 years</a:t>
            </a:r>
          </a:p>
          <a:p>
            <a:pPr algn="just"/>
            <a:endParaRPr lang="en-AU" sz="1900" dirty="0"/>
          </a:p>
          <a:p>
            <a:pPr algn="just"/>
            <a:r>
              <a:rPr lang="en-AU" sz="1900" dirty="0"/>
              <a:t>Rental cost set at $1 per annum, plus specified outgoings</a:t>
            </a:r>
          </a:p>
          <a:p>
            <a:pPr algn="just"/>
            <a:endParaRPr lang="en-AU" sz="1900" dirty="0"/>
          </a:p>
          <a:p>
            <a:pPr algn="just"/>
            <a:r>
              <a:rPr lang="en-AU" sz="1900" dirty="0"/>
              <a:t>Fair value of commercial lease rent is $30,000 per annum</a:t>
            </a:r>
          </a:p>
          <a:p>
            <a:pPr algn="just"/>
            <a:endParaRPr lang="en-AU" sz="1900" dirty="0"/>
          </a:p>
          <a:p>
            <a:pPr algn="just"/>
            <a:r>
              <a:rPr lang="en-AU" sz="1900" dirty="0"/>
              <a:t>Present value of the 5 year lease agreement is $125,000</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72856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Example 3 (Cont.)</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900" b="1" dirty="0"/>
              <a:t>Example 3 – Peppercorn Leases</a:t>
            </a:r>
          </a:p>
          <a:p>
            <a:pPr marL="0" indent="0" algn="just">
              <a:buNone/>
            </a:pPr>
            <a:endParaRPr lang="en-AU" sz="1900" b="1" dirty="0"/>
          </a:p>
          <a:p>
            <a:pPr marL="0" indent="0" algn="just">
              <a:buNone/>
            </a:pPr>
            <a:endParaRPr lang="en-AU" sz="1900" b="1"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4">
            <a:extLst>
              <a:ext uri="{FF2B5EF4-FFF2-40B4-BE49-F238E27FC236}">
                <a16:creationId xmlns:a16="http://schemas.microsoft.com/office/drawing/2014/main" id="{E92D40E9-DB7B-4AE3-9B7A-E686B1FE1091}"/>
              </a:ext>
            </a:extLst>
          </p:cNvPr>
          <p:cNvGraphicFramePr>
            <a:graphicFrameLocks noGrp="1"/>
          </p:cNvGraphicFramePr>
          <p:nvPr>
            <p:extLst>
              <p:ext uri="{D42A27DB-BD31-4B8C-83A1-F6EECF244321}">
                <p14:modId xmlns:p14="http://schemas.microsoft.com/office/powerpoint/2010/main" val="2371001012"/>
              </p:ext>
            </p:extLst>
          </p:nvPr>
        </p:nvGraphicFramePr>
        <p:xfrm>
          <a:off x="533400" y="2133600"/>
          <a:ext cx="7086600" cy="2743200"/>
        </p:xfrm>
        <a:graphic>
          <a:graphicData uri="http://schemas.openxmlformats.org/drawingml/2006/table">
            <a:tbl>
              <a:tblPr firstRow="1" bandRow="1">
                <a:tableStyleId>{5C22544A-7EE6-4342-B048-85BDC9FD1C3A}</a:tableStyleId>
              </a:tblPr>
              <a:tblGrid>
                <a:gridCol w="2057400">
                  <a:extLst>
                    <a:ext uri="{9D8B030D-6E8A-4147-A177-3AD203B41FA5}">
                      <a16:colId xmlns:a16="http://schemas.microsoft.com/office/drawing/2014/main" val="3827164873"/>
                    </a:ext>
                  </a:extLst>
                </a:gridCol>
                <a:gridCol w="2514600">
                  <a:extLst>
                    <a:ext uri="{9D8B030D-6E8A-4147-A177-3AD203B41FA5}">
                      <a16:colId xmlns:a16="http://schemas.microsoft.com/office/drawing/2014/main" val="3168260765"/>
                    </a:ext>
                  </a:extLst>
                </a:gridCol>
                <a:gridCol w="1295400">
                  <a:extLst>
                    <a:ext uri="{9D8B030D-6E8A-4147-A177-3AD203B41FA5}">
                      <a16:colId xmlns:a16="http://schemas.microsoft.com/office/drawing/2014/main" val="1139269866"/>
                    </a:ext>
                  </a:extLst>
                </a:gridCol>
                <a:gridCol w="1219200">
                  <a:extLst>
                    <a:ext uri="{9D8B030D-6E8A-4147-A177-3AD203B41FA5}">
                      <a16:colId xmlns:a16="http://schemas.microsoft.com/office/drawing/2014/main" val="904875088"/>
                    </a:ext>
                  </a:extLst>
                </a:gridCol>
              </a:tblGrid>
              <a:tr h="457200">
                <a:tc>
                  <a:txBody>
                    <a:bodyPr/>
                    <a:lstStyle/>
                    <a:p>
                      <a:r>
                        <a:rPr lang="en-AU" sz="1600" dirty="0"/>
                        <a:t>Date</a:t>
                      </a:r>
                    </a:p>
                  </a:txBody>
                  <a:tcPr/>
                </a:tc>
                <a:tc>
                  <a:txBody>
                    <a:bodyPr/>
                    <a:lstStyle/>
                    <a:p>
                      <a:r>
                        <a:rPr lang="en-AU" sz="1600" dirty="0"/>
                        <a:t>Account Name</a:t>
                      </a:r>
                    </a:p>
                  </a:txBody>
                  <a:tcPr/>
                </a:tc>
                <a:tc>
                  <a:txBody>
                    <a:bodyPr/>
                    <a:lstStyle/>
                    <a:p>
                      <a:pPr algn="ctr"/>
                      <a:r>
                        <a:rPr lang="en-AU" sz="1600" dirty="0"/>
                        <a:t>Debit</a:t>
                      </a:r>
                    </a:p>
                  </a:txBody>
                  <a:tcPr/>
                </a:tc>
                <a:tc>
                  <a:txBody>
                    <a:bodyPr/>
                    <a:lstStyle/>
                    <a:p>
                      <a:pPr algn="ctr"/>
                      <a:r>
                        <a:rPr lang="en-AU" sz="1600" dirty="0"/>
                        <a:t>Credit</a:t>
                      </a:r>
                    </a:p>
                  </a:txBody>
                  <a:tcPr/>
                </a:tc>
                <a:extLst>
                  <a:ext uri="{0D108BD9-81ED-4DB2-BD59-A6C34878D82A}">
                    <a16:rowId xmlns:a16="http://schemas.microsoft.com/office/drawing/2014/main" val="2657397501"/>
                  </a:ext>
                </a:extLst>
              </a:tr>
              <a:tr h="457200">
                <a:tc>
                  <a:txBody>
                    <a:bodyPr/>
                    <a:lstStyle/>
                    <a:p>
                      <a:r>
                        <a:rPr lang="en-AU" sz="1600" dirty="0"/>
                        <a:t>1 July 2019</a:t>
                      </a:r>
                    </a:p>
                  </a:txBody>
                  <a:tcPr/>
                </a:tc>
                <a:tc>
                  <a:txBody>
                    <a:bodyPr/>
                    <a:lstStyle/>
                    <a:p>
                      <a:r>
                        <a:rPr lang="en-AU" sz="1600" dirty="0"/>
                        <a:t>Right of Use Lease Asset</a:t>
                      </a:r>
                    </a:p>
                  </a:txBody>
                  <a:tcPr/>
                </a:tc>
                <a:tc>
                  <a:txBody>
                    <a:bodyPr/>
                    <a:lstStyle/>
                    <a:p>
                      <a:pPr algn="r"/>
                      <a:r>
                        <a:rPr lang="en-AU" sz="1600" dirty="0"/>
                        <a:t>125,000</a:t>
                      </a:r>
                    </a:p>
                  </a:txBody>
                  <a:tcPr/>
                </a:tc>
                <a:tc>
                  <a:txBody>
                    <a:bodyPr/>
                    <a:lstStyle/>
                    <a:p>
                      <a:pPr algn="r"/>
                      <a:endParaRPr lang="en-AU" sz="1600" dirty="0"/>
                    </a:p>
                  </a:txBody>
                  <a:tcPr/>
                </a:tc>
                <a:extLst>
                  <a:ext uri="{0D108BD9-81ED-4DB2-BD59-A6C34878D82A}">
                    <a16:rowId xmlns:a16="http://schemas.microsoft.com/office/drawing/2014/main" val="2513127964"/>
                  </a:ext>
                </a:extLst>
              </a:tr>
              <a:tr h="457200">
                <a:tc>
                  <a:txBody>
                    <a:bodyPr/>
                    <a:lstStyle/>
                    <a:p>
                      <a:endParaRPr lang="en-AU" sz="1600" dirty="0"/>
                    </a:p>
                  </a:txBody>
                  <a:tcPr/>
                </a:tc>
                <a:tc>
                  <a:txBody>
                    <a:bodyPr/>
                    <a:lstStyle/>
                    <a:p>
                      <a:r>
                        <a:rPr lang="en-AU" sz="1600" dirty="0"/>
                        <a:t>Lease Payable</a:t>
                      </a:r>
                    </a:p>
                  </a:txBody>
                  <a:tcPr/>
                </a:tc>
                <a:tc>
                  <a:txBody>
                    <a:bodyPr/>
                    <a:lstStyle/>
                    <a:p>
                      <a:pPr algn="r"/>
                      <a:endParaRPr lang="en-AU" sz="1600" dirty="0"/>
                    </a:p>
                  </a:txBody>
                  <a:tcPr/>
                </a:tc>
                <a:tc>
                  <a:txBody>
                    <a:bodyPr/>
                    <a:lstStyle/>
                    <a:p>
                      <a:pPr algn="r"/>
                      <a:r>
                        <a:rPr lang="en-AU" sz="1600" dirty="0"/>
                        <a:t>2</a:t>
                      </a:r>
                    </a:p>
                  </a:txBody>
                  <a:tcPr/>
                </a:tc>
                <a:extLst>
                  <a:ext uri="{0D108BD9-81ED-4DB2-BD59-A6C34878D82A}">
                    <a16:rowId xmlns:a16="http://schemas.microsoft.com/office/drawing/2014/main" val="204358623"/>
                  </a:ext>
                </a:extLst>
              </a:tr>
              <a:tr h="457200">
                <a:tc>
                  <a:txBody>
                    <a:bodyPr/>
                    <a:lstStyle/>
                    <a:p>
                      <a:endParaRPr lang="en-AU" sz="1600" dirty="0"/>
                    </a:p>
                  </a:txBody>
                  <a:tcPr/>
                </a:tc>
                <a:tc>
                  <a:txBody>
                    <a:bodyPr/>
                    <a:lstStyle/>
                    <a:p>
                      <a:r>
                        <a:rPr lang="en-AU" sz="1600" dirty="0"/>
                        <a:t>Rental Support Income</a:t>
                      </a:r>
                    </a:p>
                  </a:txBody>
                  <a:tcPr/>
                </a:tc>
                <a:tc>
                  <a:txBody>
                    <a:bodyPr/>
                    <a:lstStyle/>
                    <a:p>
                      <a:pPr algn="r"/>
                      <a:endParaRPr lang="en-AU" sz="1600" dirty="0"/>
                    </a:p>
                  </a:txBody>
                  <a:tcPr/>
                </a:tc>
                <a:tc>
                  <a:txBody>
                    <a:bodyPr/>
                    <a:lstStyle/>
                    <a:p>
                      <a:pPr algn="r"/>
                      <a:r>
                        <a:rPr lang="en-AU" sz="1600" dirty="0"/>
                        <a:t>124,998</a:t>
                      </a:r>
                    </a:p>
                  </a:txBody>
                  <a:tcPr/>
                </a:tc>
                <a:extLst>
                  <a:ext uri="{0D108BD9-81ED-4DB2-BD59-A6C34878D82A}">
                    <a16:rowId xmlns:a16="http://schemas.microsoft.com/office/drawing/2014/main" val="3535892883"/>
                  </a:ext>
                </a:extLst>
              </a:tr>
              <a:tr h="457200">
                <a:tc>
                  <a:txBody>
                    <a:bodyPr/>
                    <a:lstStyle/>
                    <a:p>
                      <a:r>
                        <a:rPr lang="en-AU" sz="1600" dirty="0"/>
                        <a:t>30 June 2020</a:t>
                      </a:r>
                    </a:p>
                  </a:txBody>
                  <a:tcPr/>
                </a:tc>
                <a:tc>
                  <a:txBody>
                    <a:bodyPr/>
                    <a:lstStyle/>
                    <a:p>
                      <a:r>
                        <a:rPr lang="en-AU" sz="1600" dirty="0"/>
                        <a:t>Lease Rental Expense</a:t>
                      </a:r>
                    </a:p>
                  </a:txBody>
                  <a:tcPr/>
                </a:tc>
                <a:tc>
                  <a:txBody>
                    <a:bodyPr/>
                    <a:lstStyle/>
                    <a:p>
                      <a:pPr algn="r"/>
                      <a:r>
                        <a:rPr lang="en-AU" sz="1600" dirty="0"/>
                        <a:t>25,000</a:t>
                      </a:r>
                    </a:p>
                  </a:txBody>
                  <a:tcPr/>
                </a:tc>
                <a:tc>
                  <a:txBody>
                    <a:bodyPr/>
                    <a:lstStyle/>
                    <a:p>
                      <a:pPr algn="r"/>
                      <a:endParaRPr lang="en-AU" sz="1600" dirty="0"/>
                    </a:p>
                  </a:txBody>
                  <a:tcPr/>
                </a:tc>
                <a:extLst>
                  <a:ext uri="{0D108BD9-81ED-4DB2-BD59-A6C34878D82A}">
                    <a16:rowId xmlns:a16="http://schemas.microsoft.com/office/drawing/2014/main" val="2847160786"/>
                  </a:ext>
                </a:extLst>
              </a:tr>
              <a:tr h="457200">
                <a:tc>
                  <a:txBody>
                    <a:bodyPr/>
                    <a:lstStyle/>
                    <a:p>
                      <a:endParaRPr lang="en-AU" sz="1600" dirty="0"/>
                    </a:p>
                  </a:txBody>
                  <a:tcPr/>
                </a:tc>
                <a:tc>
                  <a:txBody>
                    <a:bodyPr/>
                    <a:lstStyle/>
                    <a:p>
                      <a:r>
                        <a:rPr lang="en-AU" sz="1600" dirty="0"/>
                        <a:t>Right of Use Lease Asset</a:t>
                      </a:r>
                    </a:p>
                  </a:txBody>
                  <a:tcPr/>
                </a:tc>
                <a:tc>
                  <a:txBody>
                    <a:bodyPr/>
                    <a:lstStyle/>
                    <a:p>
                      <a:pPr algn="r"/>
                      <a:endParaRPr lang="en-AU" sz="1600" dirty="0"/>
                    </a:p>
                  </a:txBody>
                  <a:tcPr/>
                </a:tc>
                <a:tc>
                  <a:txBody>
                    <a:bodyPr/>
                    <a:lstStyle/>
                    <a:p>
                      <a:pPr algn="r"/>
                      <a:r>
                        <a:rPr lang="en-AU" sz="1600" dirty="0"/>
                        <a:t>25,000</a:t>
                      </a:r>
                    </a:p>
                  </a:txBody>
                  <a:tcPr/>
                </a:tc>
                <a:extLst>
                  <a:ext uri="{0D108BD9-81ED-4DB2-BD59-A6C34878D82A}">
                    <a16:rowId xmlns:a16="http://schemas.microsoft.com/office/drawing/2014/main" val="1214478617"/>
                  </a:ext>
                </a:extLst>
              </a:tr>
            </a:tbl>
          </a:graphicData>
        </a:graphic>
      </p:graphicFrame>
    </p:spTree>
    <p:extLst>
      <p:ext uri="{BB962C8B-B14F-4D97-AF65-F5344CB8AC3E}">
        <p14:creationId xmlns:p14="http://schemas.microsoft.com/office/powerpoint/2010/main" val="16896693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Transition</a:t>
            </a:r>
          </a:p>
        </p:txBody>
      </p:sp>
      <p:sp>
        <p:nvSpPr>
          <p:cNvPr id="3" name="Content Placeholder 2"/>
          <p:cNvSpPr>
            <a:spLocks noGrp="1"/>
          </p:cNvSpPr>
          <p:nvPr>
            <p:ph idx="1"/>
          </p:nvPr>
        </p:nvSpPr>
        <p:spPr/>
        <p:txBody>
          <a:bodyPr>
            <a:noAutofit/>
          </a:bodyPr>
          <a:lstStyle/>
          <a:p>
            <a:pPr marL="0" indent="0">
              <a:buNone/>
            </a:pPr>
            <a:r>
              <a:rPr lang="en-AU" sz="2000" b="1" dirty="0"/>
              <a:t>AASB 1058 Transition</a:t>
            </a:r>
          </a:p>
          <a:p>
            <a:pPr marL="0" indent="0">
              <a:buNone/>
            </a:pPr>
            <a:endParaRPr lang="en-AU" sz="2000" dirty="0"/>
          </a:p>
          <a:p>
            <a:r>
              <a:rPr lang="en-AU" sz="2000" dirty="0"/>
              <a:t>Choice of full or modified retrospective application – </a:t>
            </a:r>
          </a:p>
          <a:p>
            <a:pPr marL="0" indent="0">
              <a:buNone/>
            </a:pPr>
            <a:endParaRPr lang="en-AU" sz="2000" dirty="0"/>
          </a:p>
          <a:p>
            <a:pPr marL="400050" lvl="1" indent="0">
              <a:buNone/>
            </a:pPr>
            <a:r>
              <a:rPr lang="en-AU" sz="1600" dirty="0"/>
              <a:t>Modified means adjustments against opening balances first year applied</a:t>
            </a:r>
          </a:p>
          <a:p>
            <a:endParaRPr lang="en-AU" sz="2000" dirty="0"/>
          </a:p>
          <a:p>
            <a:r>
              <a:rPr lang="en-AU" sz="2000" dirty="0"/>
              <a:t>No need to restate income previously recognised under 1004</a:t>
            </a:r>
          </a:p>
          <a:p>
            <a:endParaRPr lang="en-AU" sz="2000" dirty="0"/>
          </a:p>
          <a:p>
            <a:r>
              <a:rPr lang="en-AU" sz="2000" dirty="0"/>
              <a:t>Account for existing below-market leases from date of transition onwards</a:t>
            </a:r>
          </a:p>
          <a:p>
            <a:endParaRPr lang="en-AU" sz="2000" dirty="0"/>
          </a:p>
          <a:p>
            <a:r>
              <a:rPr lang="en-AU" sz="2000" dirty="0"/>
              <a:t>Do not need to restate existing assets acquired for significantly less than fair value</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6948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5 Step Model</a:t>
            </a:r>
            <a:endParaRPr lang="en-AU" b="1" dirty="0"/>
          </a:p>
        </p:txBody>
      </p:sp>
      <p:sp>
        <p:nvSpPr>
          <p:cNvPr id="3" name="Content Placeholder 2"/>
          <p:cNvSpPr>
            <a:spLocks noGrp="1"/>
          </p:cNvSpPr>
          <p:nvPr>
            <p:ph idx="1"/>
          </p:nvPr>
        </p:nvSpPr>
        <p:spPr/>
        <p:txBody>
          <a:bodyPr>
            <a:normAutofit lnSpcReduction="10000"/>
          </a:bodyPr>
          <a:lstStyle/>
          <a:p>
            <a:pPr marL="0" indent="0" algn="just">
              <a:spcBef>
                <a:spcPts val="200"/>
              </a:spcBef>
              <a:buNone/>
            </a:pPr>
            <a:r>
              <a:rPr lang="en-AU" sz="2000" b="1" dirty="0"/>
              <a:t>What is the 5 Step Model for Revenue Recognition &amp; Measurement?</a:t>
            </a:r>
          </a:p>
          <a:p>
            <a:pPr marL="0" indent="0" algn="just">
              <a:spcBef>
                <a:spcPts val="200"/>
              </a:spcBef>
              <a:buNone/>
            </a:pPr>
            <a:endParaRPr lang="en-AU" sz="2000" b="1" dirty="0"/>
          </a:p>
          <a:p>
            <a:pPr marL="457200" indent="-457200" algn="just">
              <a:spcBef>
                <a:spcPts val="200"/>
              </a:spcBef>
              <a:buFont typeface="+mj-lt"/>
              <a:buAutoNum type="arabicPeriod"/>
            </a:pPr>
            <a:r>
              <a:rPr lang="en-AU" sz="2000" dirty="0"/>
              <a:t>Identify the Enforceable Contract with a Customer</a:t>
            </a:r>
          </a:p>
          <a:p>
            <a:pPr marL="457200" indent="-457200" algn="just">
              <a:spcBef>
                <a:spcPts val="200"/>
              </a:spcBef>
              <a:buFont typeface="+mj-lt"/>
              <a:buAutoNum type="arabicPeriod"/>
            </a:pPr>
            <a:endParaRPr lang="en-AU" sz="2000" dirty="0"/>
          </a:p>
          <a:p>
            <a:pPr marL="457200" indent="-457200" algn="just">
              <a:spcBef>
                <a:spcPts val="200"/>
              </a:spcBef>
              <a:buFont typeface="+mj-lt"/>
              <a:buAutoNum type="arabicPeriod"/>
            </a:pPr>
            <a:r>
              <a:rPr lang="en-AU" sz="2000" dirty="0"/>
              <a:t>Identify all the Distinct Performance Obligations/ Sufficiently Specific Promises in the Contract</a:t>
            </a:r>
          </a:p>
          <a:p>
            <a:pPr marL="457200" indent="-457200" algn="just">
              <a:spcBef>
                <a:spcPts val="200"/>
              </a:spcBef>
              <a:buFont typeface="+mj-lt"/>
              <a:buAutoNum type="arabicPeriod"/>
            </a:pPr>
            <a:endParaRPr lang="en-AU" sz="2000" dirty="0"/>
          </a:p>
          <a:p>
            <a:pPr marL="457200" indent="-457200" algn="just">
              <a:spcBef>
                <a:spcPts val="200"/>
              </a:spcBef>
              <a:buFont typeface="+mj-lt"/>
              <a:buAutoNum type="arabicPeriod"/>
            </a:pPr>
            <a:r>
              <a:rPr lang="en-AU" sz="2000" dirty="0"/>
              <a:t>Determine the Transaction Price</a:t>
            </a:r>
          </a:p>
          <a:p>
            <a:pPr marL="457200" indent="-457200" algn="just">
              <a:spcBef>
                <a:spcPts val="200"/>
              </a:spcBef>
              <a:buFont typeface="+mj-lt"/>
              <a:buAutoNum type="arabicPeriod"/>
            </a:pPr>
            <a:endParaRPr lang="en-AU" sz="2000" dirty="0"/>
          </a:p>
          <a:p>
            <a:pPr marL="457200" indent="-457200" algn="just">
              <a:spcBef>
                <a:spcPts val="200"/>
              </a:spcBef>
              <a:buFont typeface="+mj-lt"/>
              <a:buAutoNum type="arabicPeriod"/>
            </a:pPr>
            <a:r>
              <a:rPr lang="en-AU" sz="2000" dirty="0"/>
              <a:t>Allocate the Transaction Price to the identified Performance Obligations in the Contract</a:t>
            </a:r>
          </a:p>
          <a:p>
            <a:pPr marL="457200" indent="-457200" algn="just">
              <a:spcBef>
                <a:spcPts val="200"/>
              </a:spcBef>
              <a:buFont typeface="+mj-lt"/>
              <a:buAutoNum type="arabicPeriod"/>
            </a:pPr>
            <a:endParaRPr lang="en-AU" sz="2000" dirty="0"/>
          </a:p>
          <a:p>
            <a:pPr marL="457200" indent="-457200" algn="just">
              <a:spcBef>
                <a:spcPts val="200"/>
              </a:spcBef>
              <a:buFont typeface="+mj-lt"/>
              <a:buAutoNum type="arabicPeriod"/>
            </a:pPr>
            <a:r>
              <a:rPr lang="en-AU" sz="2000" dirty="0"/>
              <a:t>Recognise revenue when or as each distinct performance obligations is satisfied over time or at point in time</a:t>
            </a:r>
          </a:p>
          <a:p>
            <a:pPr marL="457200" indent="-457200" algn="just">
              <a:spcBef>
                <a:spcPts val="200"/>
              </a:spcBef>
              <a:buFont typeface="+mj-lt"/>
              <a:buAutoNum type="arabicPeriod"/>
            </a:pPr>
            <a:endParaRPr lang="en-AU" sz="2000" b="1" dirty="0"/>
          </a:p>
          <a:p>
            <a:pPr marL="0" indent="0" algn="just">
              <a:spcBef>
                <a:spcPts val="200"/>
              </a:spcBef>
              <a:buNone/>
            </a:pPr>
            <a:endParaRPr lang="en-AU" sz="24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744266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Key Considerations</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800" b="1" dirty="0"/>
              <a:t>Key Considerations for Management/ Board to Assess Your AASB 1058 Readiness</a:t>
            </a:r>
          </a:p>
          <a:p>
            <a:pPr marL="0" indent="0" algn="just">
              <a:buNone/>
            </a:pPr>
            <a:endParaRPr lang="en-AU" sz="1800" dirty="0"/>
          </a:p>
          <a:p>
            <a:pPr algn="just">
              <a:buFont typeface="+mj-lt"/>
              <a:buAutoNum type="arabicPeriod"/>
            </a:pPr>
            <a:r>
              <a:rPr lang="en-AU" sz="1800" dirty="0"/>
              <a:t>Have you reviewed all your funding and other agreements to understand the implications under AASB 15 &amp; AASB 1058 ?</a:t>
            </a:r>
          </a:p>
          <a:p>
            <a:pPr algn="just">
              <a:buFont typeface="+mj-lt"/>
              <a:buAutoNum type="arabicPeriod"/>
            </a:pPr>
            <a:endParaRPr lang="en-AU" sz="1800" dirty="0"/>
          </a:p>
          <a:p>
            <a:pPr algn="just">
              <a:buFont typeface="+mj-lt"/>
              <a:buAutoNum type="arabicPeriod"/>
            </a:pPr>
            <a:r>
              <a:rPr lang="en-AU" sz="1800" dirty="0"/>
              <a:t>Do you know which of the entity’s revenue streams will be impacted by AASB 1058 and when revenue will be recognised?</a:t>
            </a:r>
          </a:p>
          <a:p>
            <a:pPr algn="just">
              <a:buFont typeface="+mj-lt"/>
              <a:buAutoNum type="arabicPeriod"/>
            </a:pPr>
            <a:endParaRPr lang="en-AU" sz="1800" dirty="0"/>
          </a:p>
          <a:p>
            <a:pPr algn="just">
              <a:buFont typeface="+mj-lt"/>
              <a:buAutoNum type="arabicPeriod"/>
            </a:pPr>
            <a:r>
              <a:rPr lang="en-AU" sz="1800" dirty="0"/>
              <a:t>Are your accounting systems and processes capturing all of the required revenue information?</a:t>
            </a:r>
          </a:p>
          <a:p>
            <a:pPr algn="just">
              <a:buFont typeface="+mj-lt"/>
              <a:buAutoNum type="arabicPeriod"/>
            </a:pPr>
            <a:endParaRPr lang="en-AU" sz="1800" dirty="0"/>
          </a:p>
          <a:p>
            <a:pPr algn="just">
              <a:buFont typeface="+mj-lt"/>
              <a:buAutoNum type="arabicPeriod"/>
            </a:pPr>
            <a:r>
              <a:rPr lang="en-AU" sz="1800" dirty="0"/>
              <a:t>Are your accounting systems and processes capable of monitoring revenue streams and keeping track of the required ongoing assessments?</a:t>
            </a:r>
          </a:p>
          <a:p>
            <a:pPr algn="just">
              <a:buFont typeface="+mj-lt"/>
              <a:buAutoNum type="arabicPeriod"/>
            </a:pPr>
            <a:endParaRPr lang="en-AU" sz="18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59523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Key Considerations</a:t>
            </a:r>
          </a:p>
        </p:txBody>
      </p:sp>
      <p:sp>
        <p:nvSpPr>
          <p:cNvPr id="3" name="Content Placeholder 2"/>
          <p:cNvSpPr>
            <a:spLocks noGrp="1"/>
          </p:cNvSpPr>
          <p:nvPr>
            <p:ph idx="1"/>
          </p:nvPr>
        </p:nvSpPr>
        <p:spPr>
          <a:xfrm>
            <a:off x="457200" y="1600200"/>
            <a:ext cx="8229600" cy="4800600"/>
          </a:xfrm>
        </p:spPr>
        <p:txBody>
          <a:bodyPr>
            <a:noAutofit/>
          </a:bodyPr>
          <a:lstStyle/>
          <a:p>
            <a:pPr marL="0" indent="0" algn="just">
              <a:buNone/>
            </a:pPr>
            <a:r>
              <a:rPr lang="en-AU" sz="1800" b="1" dirty="0"/>
              <a:t>Key Considerations for Management/ Board to Assess Your AASB 1058 Readiness</a:t>
            </a:r>
          </a:p>
          <a:p>
            <a:pPr marL="0" indent="0" algn="just">
              <a:buNone/>
            </a:pPr>
            <a:endParaRPr lang="en-AU" sz="1800" dirty="0"/>
          </a:p>
          <a:p>
            <a:pPr marL="0" indent="0" algn="just">
              <a:buNone/>
            </a:pPr>
            <a:r>
              <a:rPr lang="en-AU" sz="1800" dirty="0"/>
              <a:t>5.  Work through transition options to understand which option to elect.</a:t>
            </a:r>
          </a:p>
          <a:p>
            <a:pPr algn="just">
              <a:buAutoNum type="arabicPeriod" startAt="6"/>
            </a:pPr>
            <a:endParaRPr lang="en-AU" sz="1800" dirty="0"/>
          </a:p>
          <a:p>
            <a:pPr algn="just">
              <a:buAutoNum type="arabicPeriod" startAt="6"/>
            </a:pPr>
            <a:r>
              <a:rPr lang="en-AU" sz="1800" dirty="0"/>
              <a:t>Consider the impact of peppercorn or below-market leases or document the election of the peppercorn lease temporary relief option.</a:t>
            </a:r>
          </a:p>
          <a:p>
            <a:pPr algn="just">
              <a:buAutoNum type="arabicPeriod" startAt="6"/>
            </a:pPr>
            <a:endParaRPr lang="en-AU" sz="1800" dirty="0"/>
          </a:p>
          <a:p>
            <a:pPr algn="just">
              <a:buAutoNum type="arabicPeriod" startAt="6"/>
            </a:pPr>
            <a:r>
              <a:rPr lang="en-AU" sz="1800" dirty="0"/>
              <a:t>Do you know what discount rates you will be using for your peppercorn leases?</a:t>
            </a:r>
          </a:p>
          <a:p>
            <a:pPr algn="just">
              <a:buAutoNum type="arabicPeriod" startAt="6"/>
            </a:pPr>
            <a:endParaRPr lang="en-AU" sz="1800" dirty="0"/>
          </a:p>
          <a:p>
            <a:pPr algn="just">
              <a:buAutoNum type="arabicPeriod" startAt="6"/>
            </a:pPr>
            <a:r>
              <a:rPr lang="en-AU" sz="1800" dirty="0"/>
              <a:t>Have you considered the impact of the changes on financial results and position?</a:t>
            </a:r>
          </a:p>
          <a:p>
            <a:pPr algn="just">
              <a:buAutoNum type="arabicPeriod" startAt="6"/>
            </a:pPr>
            <a:endParaRPr lang="en-AU" sz="1800" dirty="0"/>
          </a:p>
          <a:p>
            <a:pPr algn="just">
              <a:buAutoNum type="arabicPeriod" startAt="6"/>
            </a:pPr>
            <a:r>
              <a:rPr lang="en-AU" sz="1800" dirty="0"/>
              <a:t>How will you communicate the impact of changes in revenue recognition to affected stakeholders (e.g. donors, grant bodies, regulators and financiers)?</a:t>
            </a:r>
          </a:p>
          <a:p>
            <a:pPr marL="0" indent="0" algn="just">
              <a:buNone/>
            </a:pPr>
            <a:endParaRPr lang="en-AU" sz="1800" dirty="0"/>
          </a:p>
        </p:txBody>
      </p:sp>
    </p:spTree>
    <p:extLst>
      <p:ext uri="{BB962C8B-B14F-4D97-AF65-F5344CB8AC3E}">
        <p14:creationId xmlns:p14="http://schemas.microsoft.com/office/powerpoint/2010/main" val="68566988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Resources</a:t>
            </a:r>
          </a:p>
        </p:txBody>
      </p:sp>
      <p:sp>
        <p:nvSpPr>
          <p:cNvPr id="3" name="Content Placeholder 2"/>
          <p:cNvSpPr>
            <a:spLocks noGrp="1"/>
          </p:cNvSpPr>
          <p:nvPr>
            <p:ph idx="1"/>
          </p:nvPr>
        </p:nvSpPr>
        <p:spPr/>
        <p:txBody>
          <a:bodyPr>
            <a:normAutofit/>
          </a:bodyPr>
          <a:lstStyle/>
          <a:p>
            <a:pPr marL="0" indent="0" algn="just">
              <a:buNone/>
            </a:pPr>
            <a:r>
              <a:rPr lang="en-AU" sz="2000" b="1" dirty="0"/>
              <a:t>Resources</a:t>
            </a:r>
          </a:p>
          <a:p>
            <a:pPr marL="0" indent="0" algn="just">
              <a:buNone/>
            </a:pPr>
            <a:endParaRPr lang="en-AU" sz="1600" dirty="0"/>
          </a:p>
          <a:p>
            <a:pPr marL="0" indent="0" algn="just">
              <a:buNone/>
            </a:pPr>
            <a:r>
              <a:rPr lang="en-AU" sz="1600" b="1" dirty="0">
                <a:solidFill>
                  <a:srgbClr val="FF0000"/>
                </a:solidFill>
              </a:rPr>
              <a:t>Collins &amp; Co – Peppercorn Lease Accounting Model Excel Workbook</a:t>
            </a:r>
          </a:p>
          <a:p>
            <a:pPr marL="0" indent="0" algn="just">
              <a:buNone/>
            </a:pPr>
            <a:endParaRPr lang="en-AU" sz="1600" dirty="0"/>
          </a:p>
          <a:p>
            <a:pPr marL="0" indent="0" algn="just">
              <a:buNone/>
            </a:pPr>
            <a:r>
              <a:rPr lang="en-AU" sz="1600" b="1" dirty="0"/>
              <a:t>AASB 1058 – Accounting Standard</a:t>
            </a:r>
          </a:p>
          <a:p>
            <a:pPr marL="0" indent="0" algn="just">
              <a:buNone/>
            </a:pPr>
            <a:endParaRPr lang="en-AU" sz="1600" b="1" dirty="0"/>
          </a:p>
          <a:p>
            <a:pPr marL="0" indent="0" algn="just">
              <a:buNone/>
            </a:pPr>
            <a:r>
              <a:rPr lang="en-AU" sz="1600" dirty="0">
                <a:hlinkClick r:id="rId2"/>
              </a:rPr>
              <a:t>http://www.aasb.gov.au/admin/file/content105/c9/AASB1058_12-16.pdf</a:t>
            </a:r>
            <a:endParaRPr lang="en-AU" sz="1600" dirty="0"/>
          </a:p>
          <a:p>
            <a:pPr marL="0" indent="0" algn="just">
              <a:buNone/>
            </a:pPr>
            <a:endParaRPr lang="en-AU" sz="1600" b="1" dirty="0"/>
          </a:p>
          <a:p>
            <a:pPr marL="0" indent="0" algn="just">
              <a:buNone/>
            </a:pPr>
            <a:endParaRPr lang="en-AU" sz="1600" b="1" dirty="0"/>
          </a:p>
          <a:p>
            <a:pPr marL="0" indent="0" algn="just">
              <a:buNone/>
            </a:pPr>
            <a:endParaRPr lang="en-AU" sz="1600" b="1" dirty="0"/>
          </a:p>
          <a:p>
            <a:pPr marL="0" indent="0" algn="just">
              <a:buNone/>
            </a:pPr>
            <a:endParaRPr lang="en-AU" sz="1600" b="1" dirty="0"/>
          </a:p>
        </p:txBody>
      </p:sp>
      <p:pic>
        <p:nvPicPr>
          <p:cNvPr id="4" name="Picture 3" descr="K:\Marketing\Visual identity\Logos\Collins &amp; Co high res 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413674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2A7F2-BFEB-49DA-9DEC-9DB389785D01}"/>
              </a:ext>
            </a:extLst>
          </p:cNvPr>
          <p:cNvSpPr>
            <a:spLocks noGrp="1"/>
          </p:cNvSpPr>
          <p:nvPr>
            <p:ph type="title"/>
          </p:nvPr>
        </p:nvSpPr>
        <p:spPr/>
        <p:txBody>
          <a:bodyPr/>
          <a:lstStyle/>
          <a:p>
            <a:endParaRPr lang="en-AU" dirty="0"/>
          </a:p>
        </p:txBody>
      </p:sp>
      <p:sp>
        <p:nvSpPr>
          <p:cNvPr id="3" name="Content Placeholder 2">
            <a:extLst>
              <a:ext uri="{FF2B5EF4-FFF2-40B4-BE49-F238E27FC236}">
                <a16:creationId xmlns:a16="http://schemas.microsoft.com/office/drawing/2014/main" id="{F1F4ABA3-814F-424E-ACD9-1646F693D3A5}"/>
              </a:ext>
            </a:extLst>
          </p:cNvPr>
          <p:cNvSpPr>
            <a:spLocks noGrp="1"/>
          </p:cNvSpPr>
          <p:nvPr>
            <p:ph idx="1"/>
          </p:nvPr>
        </p:nvSpPr>
        <p:spPr/>
        <p:txBody>
          <a:bodyPr>
            <a:normAutofit/>
          </a:bodyPr>
          <a:lstStyle/>
          <a:p>
            <a:pPr marL="0" indent="0" algn="ctr">
              <a:buNone/>
            </a:pPr>
            <a:r>
              <a:rPr lang="en-AU" sz="4400" b="1" dirty="0">
                <a:solidFill>
                  <a:schemeClr val="accent1"/>
                </a:solidFill>
              </a:rPr>
              <a:t>AASB 16</a:t>
            </a:r>
          </a:p>
          <a:p>
            <a:pPr marL="0" indent="0" algn="ctr">
              <a:buNone/>
            </a:pPr>
            <a:endParaRPr lang="en-AU" sz="4400" b="1" dirty="0">
              <a:solidFill>
                <a:schemeClr val="accent1"/>
              </a:solidFill>
            </a:endParaRPr>
          </a:p>
          <a:p>
            <a:pPr marL="0" indent="0" algn="ctr">
              <a:buNone/>
            </a:pPr>
            <a:r>
              <a:rPr lang="en-AU" sz="4400" b="1" dirty="0">
                <a:solidFill>
                  <a:schemeClr val="accent1"/>
                </a:solidFill>
              </a:rPr>
              <a:t>Leases</a:t>
            </a:r>
          </a:p>
          <a:p>
            <a:endParaRPr lang="en-AU" sz="4400" dirty="0"/>
          </a:p>
        </p:txBody>
      </p:sp>
    </p:spTree>
    <p:extLst>
      <p:ext uri="{BB962C8B-B14F-4D97-AF65-F5344CB8AC3E}">
        <p14:creationId xmlns:p14="http://schemas.microsoft.com/office/powerpoint/2010/main" val="69239358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solidFill>
                  <a:schemeClr val="tx2">
                    <a:lumMod val="60000"/>
                    <a:lumOff val="40000"/>
                  </a:schemeClr>
                </a:solidFill>
              </a:rPr>
              <a:t>Introduction to Session 3</a:t>
            </a:r>
          </a:p>
        </p:txBody>
      </p:sp>
      <p:sp>
        <p:nvSpPr>
          <p:cNvPr id="3" name="Content Placeholder 2"/>
          <p:cNvSpPr>
            <a:spLocks noGrp="1"/>
          </p:cNvSpPr>
          <p:nvPr>
            <p:ph idx="1"/>
          </p:nvPr>
        </p:nvSpPr>
        <p:spPr/>
        <p:txBody>
          <a:bodyPr>
            <a:noAutofit/>
          </a:bodyPr>
          <a:lstStyle/>
          <a:p>
            <a:pPr marL="0" indent="0">
              <a:buNone/>
            </a:pPr>
            <a:r>
              <a:rPr lang="en-AU" sz="2200" b="1" dirty="0"/>
              <a:t>In this session about AASB 16 we will address:</a:t>
            </a:r>
          </a:p>
          <a:p>
            <a:pPr marL="0" indent="0">
              <a:buNone/>
            </a:pPr>
            <a:endParaRPr lang="en-AU" sz="2200" b="1" dirty="0"/>
          </a:p>
          <a:p>
            <a:r>
              <a:rPr lang="en-AU" sz="2000" dirty="0"/>
              <a:t>Discuss how to identify a lease</a:t>
            </a:r>
          </a:p>
          <a:p>
            <a:endParaRPr lang="en-AU" sz="2000" dirty="0"/>
          </a:p>
          <a:p>
            <a:r>
              <a:rPr lang="en-AU" sz="2000" dirty="0"/>
              <a:t>Explore the issues of implementing of AASB 16</a:t>
            </a:r>
          </a:p>
          <a:p>
            <a:endParaRPr lang="en-AU" sz="2000" dirty="0"/>
          </a:p>
          <a:p>
            <a:r>
              <a:rPr lang="en-AU" sz="2000" dirty="0"/>
              <a:t>Work through Illustrative Examples</a:t>
            </a:r>
          </a:p>
          <a:p>
            <a:endParaRPr lang="en-AU" sz="2000" dirty="0"/>
          </a:p>
          <a:p>
            <a:r>
              <a:rPr lang="en-AU" sz="2000" dirty="0"/>
              <a:t>Discuss the key considerations to implementing AASB 16</a:t>
            </a:r>
          </a:p>
          <a:p>
            <a:endParaRPr lang="en-AU" sz="2000" dirty="0"/>
          </a:p>
          <a:p>
            <a:r>
              <a:rPr lang="en-AU" sz="2000" dirty="0"/>
              <a:t>Deal with Questions</a:t>
            </a:r>
          </a:p>
          <a:p>
            <a:pPr marL="0" indent="0">
              <a:buNone/>
            </a:pPr>
            <a:endParaRPr lang="en-AU" sz="2200" dirty="0"/>
          </a:p>
          <a:p>
            <a:pPr marL="0" indent="0">
              <a:buNone/>
            </a:pPr>
            <a:endParaRPr lang="en-AU" sz="2200" dirty="0"/>
          </a:p>
          <a:p>
            <a:endParaRPr lang="en-AU" sz="2000" dirty="0"/>
          </a:p>
        </p:txBody>
      </p:sp>
    </p:spTree>
    <p:extLst>
      <p:ext uri="{BB962C8B-B14F-4D97-AF65-F5344CB8AC3E}">
        <p14:creationId xmlns:p14="http://schemas.microsoft.com/office/powerpoint/2010/main" val="98029235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solidFill>
                  <a:schemeClr val="tx2">
                    <a:lumMod val="60000"/>
                    <a:lumOff val="40000"/>
                  </a:schemeClr>
                </a:solidFill>
              </a:rPr>
              <a:t>AASB 16: Overview</a:t>
            </a:r>
          </a:p>
        </p:txBody>
      </p:sp>
      <p:sp>
        <p:nvSpPr>
          <p:cNvPr id="3" name="Content Placeholder 2"/>
          <p:cNvSpPr>
            <a:spLocks noGrp="1"/>
          </p:cNvSpPr>
          <p:nvPr>
            <p:ph idx="1"/>
          </p:nvPr>
        </p:nvSpPr>
        <p:spPr/>
        <p:txBody>
          <a:bodyPr>
            <a:noAutofit/>
          </a:bodyPr>
          <a:lstStyle/>
          <a:p>
            <a:pPr marL="0" indent="0">
              <a:buNone/>
            </a:pPr>
            <a:endParaRPr lang="en-AU" sz="1800" dirty="0"/>
          </a:p>
          <a:p>
            <a:pPr marL="0" indent="0">
              <a:buNone/>
            </a:pPr>
            <a:endParaRPr lang="en-AU" sz="1800" dirty="0"/>
          </a:p>
          <a:p>
            <a:pPr marL="0" indent="0">
              <a:buNone/>
            </a:pPr>
            <a:r>
              <a:rPr lang="en-AU" sz="2800" b="1" dirty="0"/>
              <a:t>“One of my great ambitions before I die is to fly in an aircraft that is on an airline’s balance sheet,”</a:t>
            </a:r>
          </a:p>
          <a:p>
            <a:pPr marL="0" indent="0">
              <a:buNone/>
            </a:pPr>
            <a:endParaRPr lang="en-AU" sz="2800" b="1" dirty="0"/>
          </a:p>
          <a:p>
            <a:pPr marL="0" indent="0">
              <a:buNone/>
            </a:pPr>
            <a:r>
              <a:rPr lang="en-AU" sz="2400" b="1" dirty="0"/>
              <a:t>Sir David Tweedie - IASB chairman – April 2008</a:t>
            </a:r>
          </a:p>
        </p:txBody>
      </p:sp>
    </p:spTree>
    <p:extLst>
      <p:ext uri="{BB962C8B-B14F-4D97-AF65-F5344CB8AC3E}">
        <p14:creationId xmlns:p14="http://schemas.microsoft.com/office/powerpoint/2010/main" val="421212101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solidFill>
                  <a:schemeClr val="tx2">
                    <a:lumMod val="60000"/>
                    <a:lumOff val="40000"/>
                  </a:schemeClr>
                </a:solidFill>
              </a:rPr>
              <a:t>AASB 16: Overview</a:t>
            </a:r>
          </a:p>
        </p:txBody>
      </p:sp>
      <p:sp>
        <p:nvSpPr>
          <p:cNvPr id="3" name="Content Placeholder 2"/>
          <p:cNvSpPr>
            <a:spLocks noGrp="1"/>
          </p:cNvSpPr>
          <p:nvPr>
            <p:ph idx="1"/>
          </p:nvPr>
        </p:nvSpPr>
        <p:spPr/>
        <p:txBody>
          <a:bodyPr>
            <a:noAutofit/>
          </a:bodyPr>
          <a:lstStyle/>
          <a:p>
            <a:pPr marL="0" indent="0">
              <a:buNone/>
            </a:pPr>
            <a:r>
              <a:rPr lang="en-AU" sz="1800" b="1" dirty="0"/>
              <a:t>Why was AASB 16 released?</a:t>
            </a:r>
          </a:p>
          <a:p>
            <a:pPr marL="0" indent="0">
              <a:buNone/>
            </a:pPr>
            <a:endParaRPr lang="en-AU" sz="1800" dirty="0"/>
          </a:p>
          <a:p>
            <a:pPr marL="0" indent="0">
              <a:buNone/>
            </a:pPr>
            <a:r>
              <a:rPr lang="en-AU" sz="1600" dirty="0"/>
              <a:t>AASB 16 addresses the issue of off balance sheet financing which equates to 85% of commitments for listed entities worldwide</a:t>
            </a:r>
          </a:p>
          <a:p>
            <a:pPr marL="0" indent="0">
              <a:buNone/>
            </a:pPr>
            <a:endParaRPr lang="en-AU" sz="1800" dirty="0"/>
          </a:p>
          <a:p>
            <a:pPr marL="0" indent="0">
              <a:buNone/>
            </a:pPr>
            <a:r>
              <a:rPr lang="en-AU" sz="1800" b="1" dirty="0"/>
              <a:t>What is the effective date for AASB 16?</a:t>
            </a:r>
          </a:p>
          <a:p>
            <a:pPr marL="0" indent="0">
              <a:buNone/>
            </a:pPr>
            <a:endParaRPr lang="en-AU" sz="1800" dirty="0"/>
          </a:p>
          <a:p>
            <a:pPr marL="0" indent="0">
              <a:buNone/>
            </a:pPr>
            <a:r>
              <a:rPr lang="en-AU" sz="1600" dirty="0"/>
              <a:t>Effective for annual reporting periods beginning on or after 1 January 2019</a:t>
            </a:r>
          </a:p>
          <a:p>
            <a:pPr marL="0" indent="0">
              <a:buNone/>
            </a:pPr>
            <a:endParaRPr lang="en-AU" sz="1600" dirty="0"/>
          </a:p>
          <a:p>
            <a:pPr marL="0" indent="0">
              <a:buNone/>
            </a:pPr>
            <a:r>
              <a:rPr lang="en-AU" sz="1600" dirty="0"/>
              <a:t>i.e. 31 December 2019 or 30 June 2020</a:t>
            </a:r>
          </a:p>
          <a:p>
            <a:pPr marL="0" indent="0">
              <a:buNone/>
            </a:pPr>
            <a:endParaRPr lang="en-AU" sz="1800" dirty="0"/>
          </a:p>
          <a:p>
            <a:pPr marL="0" indent="0">
              <a:buNone/>
            </a:pPr>
            <a:endParaRPr lang="en-AU" sz="1800" dirty="0"/>
          </a:p>
        </p:txBody>
      </p:sp>
    </p:spTree>
    <p:extLst>
      <p:ext uri="{BB962C8B-B14F-4D97-AF65-F5344CB8AC3E}">
        <p14:creationId xmlns:p14="http://schemas.microsoft.com/office/powerpoint/2010/main" val="427893623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 Impact on Lessee</a:t>
            </a:r>
          </a:p>
        </p:txBody>
      </p:sp>
      <p:sp>
        <p:nvSpPr>
          <p:cNvPr id="3" name="Content Placeholder 2"/>
          <p:cNvSpPr>
            <a:spLocks noGrp="1"/>
          </p:cNvSpPr>
          <p:nvPr>
            <p:ph idx="1"/>
          </p:nvPr>
        </p:nvSpPr>
        <p:spPr/>
        <p:txBody>
          <a:bodyPr>
            <a:noAutofit/>
          </a:bodyPr>
          <a:lstStyle/>
          <a:p>
            <a:pPr algn="just"/>
            <a:r>
              <a:rPr lang="en-AU" sz="1800" dirty="0"/>
              <a:t>Most operating leases will now be capitalised – similar to finance leases</a:t>
            </a:r>
          </a:p>
          <a:p>
            <a:pPr algn="just"/>
            <a:endParaRPr lang="en-AU" sz="1800" dirty="0"/>
          </a:p>
          <a:p>
            <a:pPr algn="just"/>
            <a:r>
              <a:rPr lang="en-AU" sz="1800" dirty="0"/>
              <a:t>Increased in Right of Use (ROU) Assets &amp; corresponding Lease Liabilities</a:t>
            </a:r>
          </a:p>
          <a:p>
            <a:pPr algn="just"/>
            <a:endParaRPr lang="en-AU" sz="1800" dirty="0"/>
          </a:p>
          <a:p>
            <a:pPr algn="just"/>
            <a:r>
              <a:rPr lang="en-AU" sz="1800" dirty="0"/>
              <a:t>Decrease in Rental Expenses </a:t>
            </a:r>
          </a:p>
          <a:p>
            <a:pPr algn="just"/>
            <a:endParaRPr lang="en-AU" sz="1800" dirty="0"/>
          </a:p>
          <a:p>
            <a:pPr marL="400050" lvl="1" indent="0" algn="just">
              <a:buNone/>
            </a:pPr>
            <a:r>
              <a:rPr lang="en-AU" sz="1800" dirty="0"/>
              <a:t>Increase in Finance Costs (ROU Depreciation &amp; Interest on Lease Liabilities)</a:t>
            </a:r>
          </a:p>
          <a:p>
            <a:pPr algn="just"/>
            <a:endParaRPr lang="en-AU" sz="1800" dirty="0"/>
          </a:p>
          <a:p>
            <a:pPr marL="400050" lvl="1" indent="0" algn="just">
              <a:buNone/>
            </a:pPr>
            <a:r>
              <a:rPr lang="en-AU" sz="1800" dirty="0"/>
              <a:t>More lease expenses recognised in the early periods of a lease and less later</a:t>
            </a:r>
          </a:p>
          <a:p>
            <a:pPr algn="just"/>
            <a:endParaRPr lang="en-AU" sz="1800" dirty="0"/>
          </a:p>
          <a:p>
            <a:pPr algn="just"/>
            <a:r>
              <a:rPr lang="en-AU" sz="1800" dirty="0"/>
              <a:t>Decrease cashflows from Operating Activities, i.e. Operating Expenses</a:t>
            </a:r>
          </a:p>
          <a:p>
            <a:pPr algn="just"/>
            <a:endParaRPr lang="en-AU" sz="1800" dirty="0"/>
          </a:p>
          <a:p>
            <a:pPr marL="400050" lvl="1" indent="0" algn="just">
              <a:buNone/>
            </a:pPr>
            <a:r>
              <a:rPr lang="en-AU" sz="1800" dirty="0"/>
              <a:t>Increase cashflows from Financing Activities</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169467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 What is a Lease?</a:t>
            </a:r>
          </a:p>
        </p:txBody>
      </p:sp>
      <p:sp>
        <p:nvSpPr>
          <p:cNvPr id="3" name="Content Placeholder 2"/>
          <p:cNvSpPr>
            <a:spLocks noGrp="1"/>
          </p:cNvSpPr>
          <p:nvPr>
            <p:ph idx="1"/>
          </p:nvPr>
        </p:nvSpPr>
        <p:spPr/>
        <p:txBody>
          <a:bodyPr>
            <a:normAutofit/>
          </a:bodyPr>
          <a:lstStyle/>
          <a:p>
            <a:pPr marL="0" indent="0">
              <a:buNone/>
            </a:pPr>
            <a:endParaRPr lang="en-AU" sz="2000" b="1" dirty="0"/>
          </a:p>
          <a:p>
            <a:pPr marL="0" indent="0">
              <a:spcBef>
                <a:spcPts val="200"/>
              </a:spcBef>
              <a:buNone/>
            </a:pPr>
            <a:r>
              <a:rPr lang="en-AU" sz="2000" dirty="0"/>
              <a:t>A contract is, or contains, a </a:t>
            </a:r>
            <a:r>
              <a:rPr lang="en-AU" sz="2000" b="1" dirty="0"/>
              <a:t>lease</a:t>
            </a:r>
            <a:r>
              <a:rPr lang="en-AU" sz="2000" dirty="0"/>
              <a:t> if the contract conveys:</a:t>
            </a:r>
          </a:p>
          <a:p>
            <a:pPr marL="0" indent="0">
              <a:spcBef>
                <a:spcPts val="200"/>
              </a:spcBef>
              <a:buNone/>
            </a:pPr>
            <a:endParaRPr lang="en-AU" sz="2000" dirty="0"/>
          </a:p>
          <a:p>
            <a:pPr marL="0" indent="0">
              <a:spcBef>
                <a:spcPts val="200"/>
              </a:spcBef>
              <a:buNone/>
            </a:pPr>
            <a:r>
              <a:rPr lang="en-AU" sz="2000" b="1" dirty="0"/>
              <a:t>a. the right to control </a:t>
            </a:r>
          </a:p>
          <a:p>
            <a:pPr marL="457200" indent="-457200">
              <a:spcBef>
                <a:spcPts val="200"/>
              </a:spcBef>
              <a:buAutoNum type="alphaLcPeriod"/>
            </a:pPr>
            <a:endParaRPr lang="en-AU" sz="2000" b="1" dirty="0"/>
          </a:p>
          <a:p>
            <a:pPr marL="0" indent="0">
              <a:spcBef>
                <a:spcPts val="200"/>
              </a:spcBef>
              <a:buNone/>
            </a:pPr>
            <a:r>
              <a:rPr lang="en-AU" sz="2000" b="1" dirty="0"/>
              <a:t>b. the use of an identified asset </a:t>
            </a:r>
          </a:p>
          <a:p>
            <a:pPr marL="0" indent="0">
              <a:spcBef>
                <a:spcPts val="200"/>
              </a:spcBef>
              <a:buNone/>
            </a:pPr>
            <a:endParaRPr lang="en-AU" sz="2000" b="1" dirty="0"/>
          </a:p>
          <a:p>
            <a:pPr marL="0" indent="0">
              <a:spcBef>
                <a:spcPts val="200"/>
              </a:spcBef>
              <a:buNone/>
            </a:pPr>
            <a:r>
              <a:rPr lang="en-AU" sz="2000" b="1" dirty="0"/>
              <a:t>c. for a period of time </a:t>
            </a:r>
          </a:p>
          <a:p>
            <a:pPr marL="0" indent="0">
              <a:spcBef>
                <a:spcPts val="200"/>
              </a:spcBef>
              <a:buNone/>
            </a:pPr>
            <a:endParaRPr lang="en-AU" sz="2000" b="1" dirty="0"/>
          </a:p>
          <a:p>
            <a:pPr marL="0" indent="0">
              <a:spcBef>
                <a:spcPts val="200"/>
              </a:spcBef>
              <a:buNone/>
            </a:pPr>
            <a:r>
              <a:rPr lang="en-AU" sz="2000" b="1" dirty="0"/>
              <a:t>d. in exchange for consideration</a:t>
            </a:r>
            <a:r>
              <a:rPr lang="en-AU" sz="2000" dirty="0"/>
              <a:t>. </a:t>
            </a:r>
          </a:p>
          <a:p>
            <a:pPr marL="0" indent="0">
              <a:spcBef>
                <a:spcPts val="200"/>
              </a:spcBef>
              <a:buNone/>
            </a:pPr>
            <a:endParaRPr lang="en-AU" sz="2000" dirty="0"/>
          </a:p>
          <a:p>
            <a:pPr marL="0" indent="0">
              <a:spcBef>
                <a:spcPts val="200"/>
              </a:spcBef>
              <a:buNone/>
            </a:pPr>
            <a:r>
              <a:rPr lang="en-AU" sz="2000" dirty="0"/>
              <a:t>The lease term begins on the ‘commencement date’ of the lease, the date on which the lessor makes an underlying asset available for use by a lessee.</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50052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 What is a Lease?</a:t>
            </a:r>
            <a:endParaRPr lang="en-AU" b="1" dirty="0"/>
          </a:p>
        </p:txBody>
      </p:sp>
      <p:sp>
        <p:nvSpPr>
          <p:cNvPr id="3" name="Content Placeholder 2"/>
          <p:cNvSpPr>
            <a:spLocks noGrp="1"/>
          </p:cNvSpPr>
          <p:nvPr>
            <p:ph idx="1"/>
          </p:nvPr>
        </p:nvSpPr>
        <p:spPr/>
        <p:txBody>
          <a:bodyPr>
            <a:normAutofit/>
          </a:bodyPr>
          <a:lstStyle/>
          <a:p>
            <a:pPr marL="0" indent="0" algn="just">
              <a:spcBef>
                <a:spcPts val="200"/>
              </a:spcBef>
              <a:buNone/>
            </a:pPr>
            <a:r>
              <a:rPr lang="en-AU" sz="2000" b="1" dirty="0"/>
              <a:t>What is an Identified Asset?</a:t>
            </a:r>
          </a:p>
          <a:p>
            <a:pPr marL="0" indent="0" algn="just">
              <a:spcBef>
                <a:spcPts val="200"/>
              </a:spcBef>
              <a:buNone/>
            </a:pPr>
            <a:endParaRPr lang="en-AU" sz="2400" dirty="0"/>
          </a:p>
          <a:p>
            <a:pPr marL="457200" indent="-457200" algn="just">
              <a:spcBef>
                <a:spcPts val="200"/>
              </a:spcBef>
              <a:buFont typeface="+mj-lt"/>
              <a:buAutoNum type="arabicPeriod"/>
            </a:pPr>
            <a:r>
              <a:rPr lang="en-AU" sz="2000" dirty="0"/>
              <a:t>Is the asset </a:t>
            </a:r>
            <a:r>
              <a:rPr lang="en-AU" sz="2000" b="1" dirty="0"/>
              <a:t>explicitly specified</a:t>
            </a:r>
            <a:r>
              <a:rPr lang="en-AU" sz="2000" dirty="0"/>
              <a:t> in the contract (e.g. a specific serial number or VIN Number);?</a:t>
            </a:r>
          </a:p>
          <a:p>
            <a:pPr marL="457200" indent="-457200" algn="just">
              <a:spcBef>
                <a:spcPts val="200"/>
              </a:spcBef>
              <a:buFont typeface="+mj-lt"/>
              <a:buAutoNum type="arabicPeriod"/>
            </a:pPr>
            <a:endParaRPr lang="en-AU" sz="2000" dirty="0"/>
          </a:p>
          <a:p>
            <a:pPr marL="457200" indent="-457200" algn="just">
              <a:spcBef>
                <a:spcPts val="200"/>
              </a:spcBef>
              <a:buFont typeface="+mj-lt"/>
              <a:buAutoNum type="arabicPeriod"/>
            </a:pPr>
            <a:r>
              <a:rPr lang="en-AU" sz="2000" dirty="0"/>
              <a:t>Is the asset </a:t>
            </a:r>
            <a:r>
              <a:rPr lang="en-AU" sz="2000" b="1" dirty="0"/>
              <a:t>implicitly specified</a:t>
            </a:r>
            <a:r>
              <a:rPr lang="en-AU" sz="2000" dirty="0"/>
              <a:t> when made available to customer (e.g. when there is only one asset that is capable of being used to meet the contract terms)?</a:t>
            </a:r>
          </a:p>
          <a:p>
            <a:pPr marL="457200" indent="-457200" algn="just">
              <a:spcBef>
                <a:spcPts val="200"/>
              </a:spcBef>
              <a:buFont typeface="+mj-lt"/>
              <a:buAutoNum type="arabicPeriod"/>
            </a:pPr>
            <a:endParaRPr lang="en-AU" sz="2000" dirty="0"/>
          </a:p>
          <a:p>
            <a:pPr marL="457200" indent="-457200" algn="just">
              <a:spcBef>
                <a:spcPts val="200"/>
              </a:spcBef>
              <a:buFont typeface="+mj-lt"/>
              <a:buAutoNum type="arabicPeriod"/>
            </a:pPr>
            <a:r>
              <a:rPr lang="en-AU" sz="2000" dirty="0"/>
              <a:t>Does the supplier have a </a:t>
            </a:r>
            <a:r>
              <a:rPr lang="en-AU" sz="2000" b="1" dirty="0"/>
              <a:t>substantive right to substitute</a:t>
            </a:r>
            <a:r>
              <a:rPr lang="en-AU" sz="2000" dirty="0"/>
              <a:t> another asset (e.g. the suppler is entitled to change the underlying asset at any time)?</a:t>
            </a:r>
          </a:p>
          <a:p>
            <a:pPr marL="457200" indent="-457200" algn="just">
              <a:spcBef>
                <a:spcPts val="200"/>
              </a:spcBef>
              <a:buFont typeface="+mj-lt"/>
              <a:buAutoNum type="arabicPeriod"/>
            </a:pPr>
            <a:endParaRPr lang="en-AU" sz="2000" dirty="0"/>
          </a:p>
          <a:p>
            <a:pPr marL="457200" indent="-457200" algn="just">
              <a:spcBef>
                <a:spcPts val="200"/>
              </a:spcBef>
              <a:buFont typeface="+mj-lt"/>
              <a:buAutoNum type="arabicPeriod"/>
            </a:pPr>
            <a:r>
              <a:rPr lang="en-AU" sz="2000" dirty="0"/>
              <a:t>Does the lease relate to a </a:t>
            </a:r>
            <a:r>
              <a:rPr lang="en-AU" sz="2000" b="1" dirty="0"/>
              <a:t>portion of capacity</a:t>
            </a:r>
            <a:r>
              <a:rPr lang="en-AU" sz="2000" dirty="0"/>
              <a:t> (e.g. a floor of a building)?</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90978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1058: Contract Criteria</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1900" b="1" dirty="0"/>
              <a:t>Criteria for Applying AASB 1058</a:t>
            </a:r>
          </a:p>
          <a:p>
            <a:pPr marL="0" indent="0" algn="just">
              <a:buNone/>
            </a:pPr>
            <a:endParaRPr lang="en-AU" sz="1900" dirty="0"/>
          </a:p>
          <a:p>
            <a:pPr marL="0" indent="0" algn="just">
              <a:buNone/>
            </a:pPr>
            <a:endParaRPr lang="en-AU" sz="1900" dirty="0"/>
          </a:p>
          <a:p>
            <a:pPr marL="0" indent="0" algn="just">
              <a:buNone/>
            </a:pPr>
            <a:endParaRPr lang="en-AU" sz="19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4">
            <a:extLst>
              <a:ext uri="{FF2B5EF4-FFF2-40B4-BE49-F238E27FC236}">
                <a16:creationId xmlns:a16="http://schemas.microsoft.com/office/drawing/2014/main" id="{06E10441-7A58-4214-95B1-3D7673413E63}"/>
              </a:ext>
            </a:extLst>
          </p:cNvPr>
          <p:cNvGraphicFramePr>
            <a:graphicFrameLocks noGrp="1"/>
          </p:cNvGraphicFramePr>
          <p:nvPr>
            <p:extLst/>
          </p:nvPr>
        </p:nvGraphicFramePr>
        <p:xfrm>
          <a:off x="533400" y="2057400"/>
          <a:ext cx="7086600" cy="3276600"/>
        </p:xfrm>
        <a:graphic>
          <a:graphicData uri="http://schemas.openxmlformats.org/drawingml/2006/table">
            <a:tbl>
              <a:tblPr firstRow="1" bandRow="1">
                <a:tableStyleId>{5C22544A-7EE6-4342-B048-85BDC9FD1C3A}</a:tableStyleId>
              </a:tblPr>
              <a:tblGrid>
                <a:gridCol w="2362200">
                  <a:extLst>
                    <a:ext uri="{9D8B030D-6E8A-4147-A177-3AD203B41FA5}">
                      <a16:colId xmlns:a16="http://schemas.microsoft.com/office/drawing/2014/main" val="4023554999"/>
                    </a:ext>
                  </a:extLst>
                </a:gridCol>
                <a:gridCol w="2438400">
                  <a:extLst>
                    <a:ext uri="{9D8B030D-6E8A-4147-A177-3AD203B41FA5}">
                      <a16:colId xmlns:a16="http://schemas.microsoft.com/office/drawing/2014/main" val="3596293950"/>
                    </a:ext>
                  </a:extLst>
                </a:gridCol>
                <a:gridCol w="2286000">
                  <a:extLst>
                    <a:ext uri="{9D8B030D-6E8A-4147-A177-3AD203B41FA5}">
                      <a16:colId xmlns:a16="http://schemas.microsoft.com/office/drawing/2014/main" val="2401441953"/>
                    </a:ext>
                  </a:extLst>
                </a:gridCol>
              </a:tblGrid>
              <a:tr h="695036">
                <a:tc>
                  <a:txBody>
                    <a:bodyPr/>
                    <a:lstStyle/>
                    <a:p>
                      <a:pPr algn="ctr"/>
                      <a:r>
                        <a:rPr lang="en-AU" dirty="0"/>
                        <a:t>Enforceable Contract</a:t>
                      </a:r>
                    </a:p>
                  </a:txBody>
                  <a:tcPr/>
                </a:tc>
                <a:tc>
                  <a:txBody>
                    <a:bodyPr/>
                    <a:lstStyle/>
                    <a:p>
                      <a:pPr algn="ctr"/>
                      <a:r>
                        <a:rPr lang="en-AU" dirty="0"/>
                        <a:t>Sufficiently Specific Promise/ Requirement</a:t>
                      </a:r>
                    </a:p>
                  </a:txBody>
                  <a:tcPr/>
                </a:tc>
                <a:tc>
                  <a:txBody>
                    <a:bodyPr/>
                    <a:lstStyle/>
                    <a:p>
                      <a:pPr algn="ctr"/>
                      <a:r>
                        <a:rPr lang="en-AU" dirty="0"/>
                        <a:t>Customer</a:t>
                      </a:r>
                    </a:p>
                  </a:txBody>
                  <a:tcPr/>
                </a:tc>
                <a:extLst>
                  <a:ext uri="{0D108BD9-81ED-4DB2-BD59-A6C34878D82A}">
                    <a16:rowId xmlns:a16="http://schemas.microsoft.com/office/drawing/2014/main" val="2964979940"/>
                  </a:ext>
                </a:extLst>
              </a:tr>
              <a:tr h="645391">
                <a:tc rowSpan="2">
                  <a:txBody>
                    <a:bodyPr/>
                    <a:lstStyle/>
                    <a:p>
                      <a:pPr algn="ctr"/>
                      <a:r>
                        <a:rPr lang="en-AU" sz="1400" b="1" i="0" dirty="0"/>
                        <a:t>Legally Binding Contract</a:t>
                      </a:r>
                    </a:p>
                  </a:txBody>
                  <a:tcPr/>
                </a:tc>
                <a:tc>
                  <a:txBody>
                    <a:bodyPr/>
                    <a:lstStyle/>
                    <a:p>
                      <a:pPr algn="ctr"/>
                      <a:r>
                        <a:rPr lang="en-AU" sz="1400" b="1" i="0" dirty="0"/>
                        <a:t>Nature of Services or Goods</a:t>
                      </a:r>
                    </a:p>
                  </a:txBody>
                  <a:tcPr/>
                </a:tc>
                <a:tc rowSpan="2">
                  <a:txBody>
                    <a:bodyPr/>
                    <a:lstStyle/>
                    <a:p>
                      <a:pPr algn="ctr"/>
                      <a:r>
                        <a:rPr lang="en-AU" sz="1400" b="1" i="0" dirty="0"/>
                        <a:t>Party promising consideration in exchange for transfer of goods or Services</a:t>
                      </a:r>
                    </a:p>
                  </a:txBody>
                  <a:tcPr/>
                </a:tc>
                <a:extLst>
                  <a:ext uri="{0D108BD9-81ED-4DB2-BD59-A6C34878D82A}">
                    <a16:rowId xmlns:a16="http://schemas.microsoft.com/office/drawing/2014/main" val="681819324"/>
                  </a:ext>
                </a:extLst>
              </a:tr>
              <a:tr h="645391">
                <a:tc vMerge="1">
                  <a:txBody>
                    <a:bodyPr/>
                    <a:lstStyle/>
                    <a:p>
                      <a:endParaRPr lang="en-AU" dirty="0"/>
                    </a:p>
                  </a:txBody>
                  <a:tcPr/>
                </a:tc>
                <a:tc>
                  <a:txBody>
                    <a:bodyPr/>
                    <a:lstStyle/>
                    <a:p>
                      <a:pPr algn="ctr"/>
                      <a:r>
                        <a:rPr lang="en-AU" sz="1400" b="1" i="0" dirty="0"/>
                        <a:t>Quantity/ Units</a:t>
                      </a:r>
                    </a:p>
                  </a:txBody>
                  <a:tcPr/>
                </a:tc>
                <a:tc vMerge="1">
                  <a:txBody>
                    <a:bodyPr/>
                    <a:lstStyle/>
                    <a:p>
                      <a:pPr algn="ctr"/>
                      <a:endParaRPr lang="en-AU" sz="1400" b="1" i="0" dirty="0"/>
                    </a:p>
                  </a:txBody>
                  <a:tcPr/>
                </a:tc>
                <a:extLst>
                  <a:ext uri="{0D108BD9-81ED-4DB2-BD59-A6C34878D82A}">
                    <a16:rowId xmlns:a16="http://schemas.microsoft.com/office/drawing/2014/main" val="3292473773"/>
                  </a:ext>
                </a:extLst>
              </a:tr>
              <a:tr h="645391">
                <a:tc rowSpan="2">
                  <a:txBody>
                    <a:bodyPr/>
                    <a:lstStyle/>
                    <a:p>
                      <a:pPr algn="ctr"/>
                      <a:r>
                        <a:rPr lang="en-AU" sz="1400" b="1" i="0" dirty="0"/>
                        <a:t>Conditions are specified </a:t>
                      </a:r>
                    </a:p>
                  </a:txBody>
                  <a:tcPr/>
                </a:tc>
                <a:tc>
                  <a:txBody>
                    <a:bodyPr/>
                    <a:lstStyle/>
                    <a:p>
                      <a:pPr algn="ctr"/>
                      <a:r>
                        <a:rPr lang="en-AU" sz="1400" b="1" i="0" dirty="0"/>
                        <a:t>Cost or Value</a:t>
                      </a:r>
                    </a:p>
                  </a:txBody>
                  <a:tcPr/>
                </a:tc>
                <a:tc rowSpan="2">
                  <a:txBody>
                    <a:bodyPr/>
                    <a:lstStyle/>
                    <a:p>
                      <a:pPr algn="ctr"/>
                      <a:r>
                        <a:rPr lang="en-AU" sz="1400" b="1" i="0" dirty="0"/>
                        <a:t>Does not have to be recipient of goods or Services</a:t>
                      </a:r>
                    </a:p>
                    <a:p>
                      <a:pPr algn="ctr"/>
                      <a:r>
                        <a:rPr lang="en-AU" sz="1400" b="1" i="0" dirty="0"/>
                        <a:t>(Can be delivered to Third Party)</a:t>
                      </a:r>
                    </a:p>
                  </a:txBody>
                  <a:tcPr/>
                </a:tc>
                <a:extLst>
                  <a:ext uri="{0D108BD9-81ED-4DB2-BD59-A6C34878D82A}">
                    <a16:rowId xmlns:a16="http://schemas.microsoft.com/office/drawing/2014/main" val="2560879333"/>
                  </a:ext>
                </a:extLst>
              </a:tr>
              <a:tr h="645391">
                <a:tc vMerge="1">
                  <a:txBody>
                    <a:bodyPr/>
                    <a:lstStyle/>
                    <a:p>
                      <a:endParaRPr lang="en-AU" dirty="0"/>
                    </a:p>
                  </a:txBody>
                  <a:tcPr/>
                </a:tc>
                <a:tc>
                  <a:txBody>
                    <a:bodyPr/>
                    <a:lstStyle/>
                    <a:p>
                      <a:pPr algn="ctr"/>
                      <a:r>
                        <a:rPr lang="en-AU" sz="1400" b="1" i="0" dirty="0"/>
                        <a:t>Time period of Transfer (but must have other factors too)</a:t>
                      </a:r>
                    </a:p>
                  </a:txBody>
                  <a:tcPr/>
                </a:tc>
                <a:tc vMerge="1">
                  <a:txBody>
                    <a:bodyPr/>
                    <a:lstStyle/>
                    <a:p>
                      <a:pPr algn="ctr"/>
                      <a:endParaRPr lang="en-AU" sz="1400" b="1" i="0" dirty="0"/>
                    </a:p>
                  </a:txBody>
                  <a:tcPr/>
                </a:tc>
                <a:extLst>
                  <a:ext uri="{0D108BD9-81ED-4DB2-BD59-A6C34878D82A}">
                    <a16:rowId xmlns:a16="http://schemas.microsoft.com/office/drawing/2014/main" val="2351306843"/>
                  </a:ext>
                </a:extLst>
              </a:tr>
            </a:tbl>
          </a:graphicData>
        </a:graphic>
      </p:graphicFrame>
    </p:spTree>
    <p:extLst>
      <p:ext uri="{BB962C8B-B14F-4D97-AF65-F5344CB8AC3E}">
        <p14:creationId xmlns:p14="http://schemas.microsoft.com/office/powerpoint/2010/main" val="99844856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74638"/>
            <a:ext cx="8458200" cy="1143000"/>
          </a:xfrm>
        </p:spPr>
        <p:txBody>
          <a:bodyPr>
            <a:normAutofit/>
          </a:bodyPr>
          <a:lstStyle/>
          <a:p>
            <a:r>
              <a:rPr lang="en-AU" b="1" dirty="0">
                <a:solidFill>
                  <a:schemeClr val="accent1"/>
                </a:solidFill>
              </a:rPr>
              <a:t>AASB 16: Recognition Exemptions</a:t>
            </a:r>
          </a:p>
        </p:txBody>
      </p:sp>
      <p:sp>
        <p:nvSpPr>
          <p:cNvPr id="3" name="Content Placeholder 2"/>
          <p:cNvSpPr>
            <a:spLocks noGrp="1"/>
          </p:cNvSpPr>
          <p:nvPr>
            <p:ph idx="1"/>
          </p:nvPr>
        </p:nvSpPr>
        <p:spPr/>
        <p:txBody>
          <a:bodyPr>
            <a:normAutofit/>
          </a:bodyPr>
          <a:lstStyle/>
          <a:p>
            <a:pPr marL="0" indent="0" algn="just">
              <a:buNone/>
            </a:pPr>
            <a:r>
              <a:rPr lang="en-AU" sz="2000" dirty="0"/>
              <a:t>The lessee may elect not to apply the requirements of AASB 16 to</a:t>
            </a:r>
          </a:p>
          <a:p>
            <a:pPr marL="0" indent="0" algn="just">
              <a:buNone/>
            </a:pPr>
            <a:endParaRPr lang="en-AU" sz="2000" dirty="0"/>
          </a:p>
          <a:p>
            <a:pPr marL="0" indent="0" algn="just">
              <a:buNone/>
            </a:pPr>
            <a:r>
              <a:rPr lang="en-AU" sz="2000" dirty="0"/>
              <a:t>(a) Short Term Leases</a:t>
            </a:r>
          </a:p>
          <a:p>
            <a:pPr marL="0" indent="0" algn="just">
              <a:buNone/>
            </a:pPr>
            <a:endParaRPr lang="en-AU" sz="2000" dirty="0"/>
          </a:p>
          <a:p>
            <a:pPr marL="0" indent="0" algn="just">
              <a:buNone/>
            </a:pPr>
            <a:r>
              <a:rPr lang="en-AU" sz="2000" dirty="0"/>
              <a:t>(b) Assets for which the underlying asset is of low value</a:t>
            </a:r>
          </a:p>
          <a:p>
            <a:pPr marL="0" indent="0" algn="just">
              <a:buNone/>
            </a:pPr>
            <a:endParaRPr lang="en-AU" sz="2000" dirty="0"/>
          </a:p>
          <a:p>
            <a:pPr marL="0" indent="0" algn="just">
              <a:buNone/>
            </a:pPr>
            <a:r>
              <a:rPr lang="en-AU" sz="2000" dirty="0"/>
              <a:t>The lessee shall recognise the lease payments associated with those leases as an expense on either a straight-line basis over the lease term or another systematic basis (if that basis is more representative of the pattern of the lessee’s benefit).</a:t>
            </a:r>
          </a:p>
          <a:p>
            <a:pPr marL="0" indent="0" algn="just">
              <a:buNone/>
            </a:pPr>
            <a:endParaRPr lang="en-AU" sz="2000" dirty="0"/>
          </a:p>
          <a:p>
            <a:pPr marL="0" indent="0" algn="just">
              <a:buNone/>
            </a:pPr>
            <a:r>
              <a:rPr lang="en-AU" sz="2000" dirty="0"/>
              <a:t>Disclosures are required where the above elections have been made.</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797248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b="1" dirty="0">
                <a:solidFill>
                  <a:schemeClr val="accent1"/>
                </a:solidFill>
              </a:rPr>
              <a:t>AASB 16: Recognition Exemptions</a:t>
            </a:r>
          </a:p>
        </p:txBody>
      </p:sp>
      <p:sp>
        <p:nvSpPr>
          <p:cNvPr id="3" name="Content Placeholder 2"/>
          <p:cNvSpPr>
            <a:spLocks noGrp="1"/>
          </p:cNvSpPr>
          <p:nvPr>
            <p:ph idx="1"/>
          </p:nvPr>
        </p:nvSpPr>
        <p:spPr/>
        <p:txBody>
          <a:bodyPr>
            <a:normAutofit lnSpcReduction="10000"/>
          </a:bodyPr>
          <a:lstStyle/>
          <a:p>
            <a:pPr marL="0" indent="0" algn="just">
              <a:buNone/>
            </a:pPr>
            <a:r>
              <a:rPr lang="en-AU" sz="2000" b="1" dirty="0"/>
              <a:t>Short-Term Lease Exception</a:t>
            </a:r>
          </a:p>
          <a:p>
            <a:pPr marL="0" indent="0" algn="just">
              <a:buNone/>
            </a:pPr>
            <a:endParaRPr lang="en-AU" sz="2000" dirty="0"/>
          </a:p>
          <a:p>
            <a:pPr marL="0" indent="0" algn="just">
              <a:buNone/>
            </a:pPr>
            <a:r>
              <a:rPr lang="en-AU" sz="2000" dirty="0"/>
              <a:t>A short-term lease is defined as “a lease that, at the commencement date, has a lease term of 12 months or less”. </a:t>
            </a:r>
          </a:p>
          <a:p>
            <a:pPr marL="0" indent="0" algn="just">
              <a:buNone/>
            </a:pPr>
            <a:endParaRPr lang="en-AU" sz="2000" dirty="0"/>
          </a:p>
          <a:p>
            <a:pPr marL="0" indent="0" algn="just">
              <a:buNone/>
            </a:pPr>
            <a:r>
              <a:rPr lang="en-AU" sz="2000" dirty="0"/>
              <a:t>A lease that contains a purchase option cannot be classified as a short-term lease.</a:t>
            </a:r>
          </a:p>
          <a:p>
            <a:pPr marL="0" indent="0" algn="just">
              <a:buNone/>
            </a:pPr>
            <a:endParaRPr lang="en-AU" sz="2000" dirty="0"/>
          </a:p>
          <a:p>
            <a:pPr marL="0" indent="0" algn="just">
              <a:buNone/>
            </a:pPr>
            <a:r>
              <a:rPr lang="en-AU" sz="2000" dirty="0"/>
              <a:t>Lease term excludes any option period unless then lessee is reasonably certain to exercise the option (or reasonably certain not to exercise an option to terminate the lease)</a:t>
            </a:r>
          </a:p>
          <a:p>
            <a:pPr marL="0" indent="0" algn="just">
              <a:buNone/>
            </a:pPr>
            <a:endParaRPr lang="en-AU" sz="2000" dirty="0"/>
          </a:p>
          <a:p>
            <a:pPr marL="0" indent="0" algn="just">
              <a:buNone/>
            </a:pPr>
            <a:r>
              <a:rPr lang="en-AU" sz="2000" dirty="0"/>
              <a:t>Accounting policy choice must be made consistently for each class of underlying asset.</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268714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Recognition Exemptions</a:t>
            </a:r>
            <a:endParaRPr lang="en-AU" b="1" dirty="0"/>
          </a:p>
        </p:txBody>
      </p:sp>
      <p:sp>
        <p:nvSpPr>
          <p:cNvPr id="3" name="Content Placeholder 2"/>
          <p:cNvSpPr>
            <a:spLocks noGrp="1"/>
          </p:cNvSpPr>
          <p:nvPr>
            <p:ph idx="1"/>
          </p:nvPr>
        </p:nvSpPr>
        <p:spPr/>
        <p:txBody>
          <a:bodyPr>
            <a:normAutofit fontScale="92500" lnSpcReduction="20000"/>
          </a:bodyPr>
          <a:lstStyle/>
          <a:p>
            <a:pPr marL="0" indent="0" algn="just">
              <a:buNone/>
            </a:pPr>
            <a:r>
              <a:rPr lang="en-AU" b="1" dirty="0"/>
              <a:t>Examples of Short-Term Leases</a:t>
            </a:r>
          </a:p>
          <a:p>
            <a:pPr algn="just"/>
            <a:r>
              <a:rPr lang="en-AU" sz="2100" dirty="0"/>
              <a:t>An entity has entered into a number of leases for vehicles. Each lease has a stated term of 3 years, but with break clauses allowing the entity to  terminate each lease after 1 year and 2 years without penalty.</a:t>
            </a:r>
          </a:p>
          <a:p>
            <a:pPr algn="just"/>
            <a:endParaRPr lang="en-AU" sz="2100" dirty="0"/>
          </a:p>
          <a:p>
            <a:pPr algn="just"/>
            <a:r>
              <a:rPr lang="en-AU" sz="2100" dirty="0"/>
              <a:t>At the commencement of each lease, the entity assesses the likelihood that it will exercise its 12 months termination option. The assessment considers all relevant facts and circumstances that creates an economic incentive not to terminate the lease early.</a:t>
            </a:r>
          </a:p>
          <a:p>
            <a:pPr algn="just"/>
            <a:endParaRPr lang="en-AU" sz="1900" dirty="0"/>
          </a:p>
          <a:p>
            <a:pPr algn="just"/>
            <a:r>
              <a:rPr lang="en-AU" sz="1900" dirty="0"/>
              <a:t>Management concludes that it is not ‘reasonable certain’ that the termination option will not be exercised (or there is a realistic probability that the 12 month termination option will be exercised). They considered the following:</a:t>
            </a:r>
          </a:p>
          <a:p>
            <a:pPr lvl="1" algn="just"/>
            <a:r>
              <a:rPr lang="en-AU" sz="1900" dirty="0"/>
              <a:t>There is no significant termination penalty</a:t>
            </a:r>
          </a:p>
          <a:p>
            <a:pPr lvl="1" algn="just"/>
            <a:r>
              <a:rPr lang="en-AU" sz="1900" dirty="0"/>
              <a:t>The rentals in years 2 and 3 are not below market</a:t>
            </a:r>
          </a:p>
          <a:p>
            <a:pPr lvl="1" algn="just"/>
            <a:r>
              <a:rPr lang="en-AU" sz="1900" dirty="0"/>
              <a:t>Business transport needs changes over time</a:t>
            </a:r>
          </a:p>
          <a:p>
            <a:pPr marL="0" indent="0" algn="just">
              <a:buNone/>
            </a:pPr>
            <a:endParaRPr lang="en-AU" sz="20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6579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Recognition Exemptions</a:t>
            </a:r>
            <a:endParaRPr lang="en-AU" b="1" dirty="0"/>
          </a:p>
        </p:txBody>
      </p:sp>
      <p:sp>
        <p:nvSpPr>
          <p:cNvPr id="3" name="Content Placeholder 2"/>
          <p:cNvSpPr>
            <a:spLocks noGrp="1"/>
          </p:cNvSpPr>
          <p:nvPr>
            <p:ph idx="1"/>
          </p:nvPr>
        </p:nvSpPr>
        <p:spPr/>
        <p:txBody>
          <a:bodyPr>
            <a:noAutofit/>
          </a:bodyPr>
          <a:lstStyle/>
          <a:p>
            <a:pPr marL="0" indent="0" algn="just">
              <a:buNone/>
            </a:pPr>
            <a:r>
              <a:rPr lang="en-AU" sz="2000" b="1" dirty="0"/>
              <a:t>Low Value Assets</a:t>
            </a:r>
          </a:p>
          <a:p>
            <a:pPr marL="0" indent="0" algn="just">
              <a:buNone/>
            </a:pPr>
            <a:endParaRPr lang="en-AU" sz="2000" dirty="0"/>
          </a:p>
          <a:p>
            <a:pPr marL="0" indent="0" algn="just">
              <a:buNone/>
            </a:pPr>
            <a:r>
              <a:rPr lang="en-AU" sz="2000" dirty="0"/>
              <a:t>• Assess the value of the asset when new</a:t>
            </a:r>
          </a:p>
          <a:p>
            <a:pPr marL="0" indent="0" algn="just">
              <a:buNone/>
            </a:pPr>
            <a:endParaRPr lang="en-AU" sz="2000" dirty="0"/>
          </a:p>
          <a:p>
            <a:pPr marL="0" indent="0" algn="just">
              <a:buNone/>
            </a:pPr>
            <a:r>
              <a:rPr lang="en-AU" sz="2000" dirty="0"/>
              <a:t>• Suggested Low Value Threshold of US$5,000 = approx. $6,500</a:t>
            </a:r>
          </a:p>
          <a:p>
            <a:pPr marL="0" indent="0" algn="just">
              <a:buNone/>
            </a:pPr>
            <a:endParaRPr lang="en-AU" sz="2000" dirty="0"/>
          </a:p>
          <a:p>
            <a:pPr marL="0" indent="0" algn="just">
              <a:buNone/>
            </a:pPr>
            <a:r>
              <a:rPr lang="en-AU" sz="2000" dirty="0"/>
              <a:t>• Low value assets includes: tablets/personal computers, small items of office furniture and telephones</a:t>
            </a:r>
          </a:p>
          <a:p>
            <a:pPr marL="0" indent="0" algn="just">
              <a:buNone/>
            </a:pPr>
            <a:endParaRPr lang="en-AU" sz="2000" dirty="0"/>
          </a:p>
          <a:p>
            <a:pPr marL="0" indent="0" algn="just">
              <a:buNone/>
            </a:pPr>
            <a:r>
              <a:rPr lang="en-AU" sz="2000" dirty="0"/>
              <a:t>• Accounting policy choice on lease-by-lease basis</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957178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Accounting for Leases</a:t>
            </a:r>
            <a:endParaRPr lang="en-AU" b="1" dirty="0"/>
          </a:p>
        </p:txBody>
      </p:sp>
      <p:sp>
        <p:nvSpPr>
          <p:cNvPr id="3" name="Content Placeholder 2"/>
          <p:cNvSpPr>
            <a:spLocks noGrp="1"/>
          </p:cNvSpPr>
          <p:nvPr>
            <p:ph idx="1"/>
          </p:nvPr>
        </p:nvSpPr>
        <p:spPr/>
        <p:txBody>
          <a:bodyPr>
            <a:normAutofit/>
          </a:bodyPr>
          <a:lstStyle/>
          <a:p>
            <a:pPr marL="0" indent="0" algn="just">
              <a:buNone/>
            </a:pPr>
            <a:r>
              <a:rPr lang="en-AU" sz="2000" dirty="0"/>
              <a:t>All Leases on Balance sheet, except for short term leases and low value assets</a:t>
            </a:r>
          </a:p>
          <a:p>
            <a:pPr marL="0" indent="0" algn="just">
              <a:buNone/>
            </a:pPr>
            <a:endParaRPr lang="en-AU" sz="2000" dirty="0"/>
          </a:p>
          <a:p>
            <a:pPr marL="0" indent="0" algn="just">
              <a:buNone/>
            </a:pPr>
            <a:r>
              <a:rPr lang="en-AU" sz="2000" b="1" dirty="0"/>
              <a:t>Balance Sheet</a:t>
            </a:r>
          </a:p>
          <a:p>
            <a:pPr marL="0" indent="0" algn="just">
              <a:buNone/>
            </a:pPr>
            <a:r>
              <a:rPr lang="en-AU" sz="2000" dirty="0"/>
              <a:t>Right of Use Asset – Non-current tangible asset</a:t>
            </a:r>
          </a:p>
          <a:p>
            <a:pPr marL="0" indent="0" algn="just">
              <a:buNone/>
            </a:pPr>
            <a:r>
              <a:rPr lang="en-AU" sz="2000" dirty="0"/>
              <a:t>Lease Liability</a:t>
            </a:r>
          </a:p>
          <a:p>
            <a:pPr marL="0" indent="0" algn="just">
              <a:buNone/>
            </a:pPr>
            <a:endParaRPr lang="en-AU" sz="2000" dirty="0"/>
          </a:p>
          <a:p>
            <a:pPr marL="0" indent="0" algn="just">
              <a:buNone/>
            </a:pPr>
            <a:r>
              <a:rPr lang="en-AU" sz="2000" b="1" dirty="0"/>
              <a:t>Income Statement</a:t>
            </a:r>
          </a:p>
          <a:p>
            <a:pPr marL="0" indent="0" algn="just">
              <a:buNone/>
            </a:pPr>
            <a:r>
              <a:rPr lang="en-AU" sz="2000" dirty="0"/>
              <a:t>Interest expense and Depreciation of Right of Use Asset</a:t>
            </a:r>
          </a:p>
          <a:p>
            <a:pPr marL="0" indent="0" algn="just">
              <a:buNone/>
            </a:pPr>
            <a:r>
              <a:rPr lang="en-AU" sz="2000" dirty="0"/>
              <a:t>Impairment of Right of Use Asset</a:t>
            </a:r>
          </a:p>
          <a:p>
            <a:pPr marL="0" indent="0" algn="just">
              <a:buNone/>
            </a:pPr>
            <a:r>
              <a:rPr lang="en-AU" sz="2000" dirty="0"/>
              <a:t>Variable Lease Payment no dependent on an index</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198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21327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Accounting for Leases</a:t>
            </a:r>
            <a:endParaRPr lang="en-AU" b="1" dirty="0"/>
          </a:p>
        </p:txBody>
      </p:sp>
      <p:sp>
        <p:nvSpPr>
          <p:cNvPr id="3" name="Content Placeholder 2"/>
          <p:cNvSpPr>
            <a:spLocks noGrp="1"/>
          </p:cNvSpPr>
          <p:nvPr>
            <p:ph idx="1"/>
          </p:nvPr>
        </p:nvSpPr>
        <p:spPr/>
        <p:txBody>
          <a:bodyPr>
            <a:noAutofit/>
          </a:bodyPr>
          <a:lstStyle/>
          <a:p>
            <a:pPr marL="0" indent="0" algn="just">
              <a:buNone/>
            </a:pPr>
            <a:r>
              <a:rPr lang="en-AU" sz="2000" b="1" dirty="0"/>
              <a:t>Example of Lease Accounting under AASB 16</a:t>
            </a:r>
          </a:p>
          <a:p>
            <a:pPr marL="0" indent="0" algn="just">
              <a:buNone/>
            </a:pPr>
            <a:endParaRPr lang="en-AU" sz="2000" dirty="0"/>
          </a:p>
          <a:p>
            <a:pPr marL="0" indent="0" algn="just">
              <a:buNone/>
            </a:pPr>
            <a:r>
              <a:rPr lang="en-AU" sz="2000" dirty="0"/>
              <a:t>Lease of building – 3 year term – operating lease</a:t>
            </a:r>
          </a:p>
          <a:p>
            <a:pPr marL="0" indent="0" algn="just">
              <a:buNone/>
            </a:pPr>
            <a:endParaRPr lang="en-AU" sz="2000" dirty="0"/>
          </a:p>
          <a:p>
            <a:pPr marL="0" indent="0" algn="just">
              <a:buNone/>
            </a:pPr>
            <a:r>
              <a:rPr lang="en-AU" sz="2000" dirty="0"/>
              <a:t>• Year 1 - $9,000 per month</a:t>
            </a:r>
          </a:p>
          <a:p>
            <a:pPr marL="0" indent="0" algn="just">
              <a:buNone/>
            </a:pPr>
            <a:endParaRPr lang="en-AU" sz="2000" dirty="0"/>
          </a:p>
          <a:p>
            <a:pPr marL="0" indent="0" algn="just">
              <a:buNone/>
            </a:pPr>
            <a:r>
              <a:rPr lang="en-AU" sz="2000" dirty="0"/>
              <a:t>• Year 2 - $9,600 per month</a:t>
            </a:r>
          </a:p>
          <a:p>
            <a:pPr marL="0" indent="0" algn="just">
              <a:buNone/>
            </a:pPr>
            <a:endParaRPr lang="en-AU" sz="2000" dirty="0"/>
          </a:p>
          <a:p>
            <a:pPr marL="0" indent="0" algn="just">
              <a:buNone/>
            </a:pPr>
            <a:r>
              <a:rPr lang="en-AU" sz="2000" dirty="0"/>
              <a:t>• Year 3 - $10,020 per month</a:t>
            </a:r>
          </a:p>
          <a:p>
            <a:pPr marL="0" indent="0" algn="just">
              <a:buNone/>
            </a:pPr>
            <a:endParaRPr lang="en-AU" sz="2000" dirty="0"/>
          </a:p>
          <a:p>
            <a:pPr marL="0" indent="0" algn="just">
              <a:buNone/>
            </a:pPr>
            <a:r>
              <a:rPr lang="en-AU" sz="2000" dirty="0"/>
              <a:t>• Rate implicit in the lease is 12% p.a.</a:t>
            </a:r>
          </a:p>
          <a:p>
            <a:pPr marL="0" indent="0" algn="just">
              <a:buNone/>
            </a:pPr>
            <a:endParaRPr lang="en-AU" sz="2000" dirty="0"/>
          </a:p>
          <a:p>
            <a:pPr marL="0" indent="0" algn="just">
              <a:buNone/>
            </a:pPr>
            <a:endParaRPr lang="en-AU" sz="2000" dirty="0"/>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396956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Accounting for Leases</a:t>
            </a:r>
            <a:endParaRPr lang="en-AU" b="1" dirty="0"/>
          </a:p>
        </p:txBody>
      </p:sp>
      <p:graphicFrame>
        <p:nvGraphicFramePr>
          <p:cNvPr id="5" name="Content Placeholder 4">
            <a:extLst>
              <a:ext uri="{FF2B5EF4-FFF2-40B4-BE49-F238E27FC236}">
                <a16:creationId xmlns:a16="http://schemas.microsoft.com/office/drawing/2014/main" id="{10B2B862-859C-4C7B-8BAA-1609F9519D8C}"/>
              </a:ext>
            </a:extLst>
          </p:cNvPr>
          <p:cNvGraphicFramePr>
            <a:graphicFrameLocks noGrp="1"/>
          </p:cNvGraphicFramePr>
          <p:nvPr>
            <p:ph idx="1"/>
            <p:extLst/>
          </p:nvPr>
        </p:nvGraphicFramePr>
        <p:xfrm>
          <a:off x="457200" y="1417639"/>
          <a:ext cx="8229600" cy="2316163"/>
        </p:xfrm>
        <a:graphic>
          <a:graphicData uri="http://schemas.openxmlformats.org/drawingml/2006/table">
            <a:tbl>
              <a:tblPr firstRow="1" bandRow="1">
                <a:tableStyleId>{5C22544A-7EE6-4342-B048-85BDC9FD1C3A}</a:tableStyleId>
              </a:tblPr>
              <a:tblGrid>
                <a:gridCol w="1645920">
                  <a:extLst>
                    <a:ext uri="{9D8B030D-6E8A-4147-A177-3AD203B41FA5}">
                      <a16:colId xmlns:a16="http://schemas.microsoft.com/office/drawing/2014/main" val="2165433352"/>
                    </a:ext>
                  </a:extLst>
                </a:gridCol>
                <a:gridCol w="1645920">
                  <a:extLst>
                    <a:ext uri="{9D8B030D-6E8A-4147-A177-3AD203B41FA5}">
                      <a16:colId xmlns:a16="http://schemas.microsoft.com/office/drawing/2014/main" val="2361093266"/>
                    </a:ext>
                  </a:extLst>
                </a:gridCol>
                <a:gridCol w="1645920">
                  <a:extLst>
                    <a:ext uri="{9D8B030D-6E8A-4147-A177-3AD203B41FA5}">
                      <a16:colId xmlns:a16="http://schemas.microsoft.com/office/drawing/2014/main" val="3978614112"/>
                    </a:ext>
                  </a:extLst>
                </a:gridCol>
                <a:gridCol w="1645920">
                  <a:extLst>
                    <a:ext uri="{9D8B030D-6E8A-4147-A177-3AD203B41FA5}">
                      <a16:colId xmlns:a16="http://schemas.microsoft.com/office/drawing/2014/main" val="1430777593"/>
                    </a:ext>
                  </a:extLst>
                </a:gridCol>
                <a:gridCol w="1645920">
                  <a:extLst>
                    <a:ext uri="{9D8B030D-6E8A-4147-A177-3AD203B41FA5}">
                      <a16:colId xmlns:a16="http://schemas.microsoft.com/office/drawing/2014/main" val="2579354567"/>
                    </a:ext>
                  </a:extLst>
                </a:gridCol>
              </a:tblGrid>
              <a:tr h="475923">
                <a:tc>
                  <a:txBody>
                    <a:bodyPr/>
                    <a:lstStyle/>
                    <a:p>
                      <a:r>
                        <a:rPr lang="en-AU" sz="1200" dirty="0"/>
                        <a:t>Year</a:t>
                      </a:r>
                    </a:p>
                  </a:txBody>
                  <a:tcPr/>
                </a:tc>
                <a:tc>
                  <a:txBody>
                    <a:bodyPr/>
                    <a:lstStyle/>
                    <a:p>
                      <a:r>
                        <a:rPr lang="en-AU" sz="1200" dirty="0"/>
                        <a:t>Cash Payments $</a:t>
                      </a:r>
                    </a:p>
                  </a:txBody>
                  <a:tcPr/>
                </a:tc>
                <a:tc>
                  <a:txBody>
                    <a:bodyPr/>
                    <a:lstStyle/>
                    <a:p>
                      <a:r>
                        <a:rPr lang="en-AU" sz="1200" dirty="0"/>
                        <a:t>Interest Expense </a:t>
                      </a:r>
                    </a:p>
                    <a:p>
                      <a:r>
                        <a:rPr lang="en-AU" sz="1200" dirty="0"/>
                        <a:t>$</a:t>
                      </a:r>
                    </a:p>
                  </a:txBody>
                  <a:tcPr/>
                </a:tc>
                <a:tc>
                  <a:txBody>
                    <a:bodyPr/>
                    <a:lstStyle/>
                    <a:p>
                      <a:r>
                        <a:rPr lang="en-AU" sz="1200" dirty="0"/>
                        <a:t>Principal repaid</a:t>
                      </a:r>
                    </a:p>
                    <a:p>
                      <a:r>
                        <a:rPr lang="en-AU" sz="1200" dirty="0"/>
                        <a:t>$</a:t>
                      </a:r>
                    </a:p>
                  </a:txBody>
                  <a:tcPr/>
                </a:tc>
                <a:tc>
                  <a:txBody>
                    <a:bodyPr/>
                    <a:lstStyle/>
                    <a:p>
                      <a:r>
                        <a:rPr lang="en-AU" sz="1200" dirty="0"/>
                        <a:t>Closing Balance</a:t>
                      </a:r>
                    </a:p>
                    <a:p>
                      <a:r>
                        <a:rPr lang="en-AU" sz="1200" dirty="0"/>
                        <a:t>$</a:t>
                      </a:r>
                    </a:p>
                  </a:txBody>
                  <a:tcPr/>
                </a:tc>
                <a:extLst>
                  <a:ext uri="{0D108BD9-81ED-4DB2-BD59-A6C34878D82A}">
                    <a16:rowId xmlns:a16="http://schemas.microsoft.com/office/drawing/2014/main" val="148769868"/>
                  </a:ext>
                </a:extLst>
              </a:tr>
              <a:tr h="460060">
                <a:tc>
                  <a:txBody>
                    <a:bodyPr/>
                    <a:lstStyle/>
                    <a:p>
                      <a:r>
                        <a:rPr lang="en-AU" dirty="0"/>
                        <a:t>0</a:t>
                      </a:r>
                    </a:p>
                  </a:txBody>
                  <a:tcPr/>
                </a:tc>
                <a:tc>
                  <a:txBody>
                    <a:bodyPr/>
                    <a:lstStyle/>
                    <a:p>
                      <a:r>
                        <a:rPr lang="en-AU" dirty="0"/>
                        <a:t>-</a:t>
                      </a:r>
                    </a:p>
                  </a:txBody>
                  <a:tcPr/>
                </a:tc>
                <a:tc>
                  <a:txBody>
                    <a:bodyPr/>
                    <a:lstStyle/>
                    <a:p>
                      <a:r>
                        <a:rPr lang="en-AU" dirty="0"/>
                        <a:t>-</a:t>
                      </a:r>
                    </a:p>
                  </a:txBody>
                  <a:tcPr/>
                </a:tc>
                <a:tc>
                  <a:txBody>
                    <a:bodyPr/>
                    <a:lstStyle/>
                    <a:p>
                      <a:r>
                        <a:rPr lang="en-AU" dirty="0"/>
                        <a:t>-</a:t>
                      </a:r>
                    </a:p>
                  </a:txBody>
                  <a:tcPr/>
                </a:tc>
                <a:tc>
                  <a:txBody>
                    <a:bodyPr/>
                    <a:lstStyle/>
                    <a:p>
                      <a:r>
                        <a:rPr lang="en-AU" dirty="0"/>
                        <a:t>286,002</a:t>
                      </a:r>
                    </a:p>
                  </a:txBody>
                  <a:tcPr/>
                </a:tc>
                <a:extLst>
                  <a:ext uri="{0D108BD9-81ED-4DB2-BD59-A6C34878D82A}">
                    <a16:rowId xmlns:a16="http://schemas.microsoft.com/office/drawing/2014/main" val="3415964011"/>
                  </a:ext>
                </a:extLst>
              </a:tr>
              <a:tr h="460060">
                <a:tc>
                  <a:txBody>
                    <a:bodyPr/>
                    <a:lstStyle/>
                    <a:p>
                      <a:r>
                        <a:rPr lang="en-AU" dirty="0"/>
                        <a:t>1</a:t>
                      </a:r>
                    </a:p>
                  </a:txBody>
                  <a:tcPr/>
                </a:tc>
                <a:tc>
                  <a:txBody>
                    <a:bodyPr/>
                    <a:lstStyle/>
                    <a:p>
                      <a:r>
                        <a:rPr lang="en-AU" dirty="0"/>
                        <a:t>108,000</a:t>
                      </a:r>
                    </a:p>
                  </a:txBody>
                  <a:tcPr/>
                </a:tc>
                <a:tc>
                  <a:txBody>
                    <a:bodyPr/>
                    <a:lstStyle/>
                    <a:p>
                      <a:r>
                        <a:rPr lang="en-AU" dirty="0"/>
                        <a:t>30,130</a:t>
                      </a:r>
                    </a:p>
                  </a:txBody>
                  <a:tcPr/>
                </a:tc>
                <a:tc>
                  <a:txBody>
                    <a:bodyPr/>
                    <a:lstStyle/>
                    <a:p>
                      <a:r>
                        <a:rPr lang="en-AU" dirty="0"/>
                        <a:t>77,870</a:t>
                      </a:r>
                    </a:p>
                  </a:txBody>
                  <a:tcPr/>
                </a:tc>
                <a:tc>
                  <a:txBody>
                    <a:bodyPr/>
                    <a:lstStyle/>
                    <a:p>
                      <a:r>
                        <a:rPr lang="en-AU" dirty="0"/>
                        <a:t>208,132</a:t>
                      </a:r>
                    </a:p>
                  </a:txBody>
                  <a:tcPr/>
                </a:tc>
                <a:extLst>
                  <a:ext uri="{0D108BD9-81ED-4DB2-BD59-A6C34878D82A}">
                    <a16:rowId xmlns:a16="http://schemas.microsoft.com/office/drawing/2014/main" val="1095085703"/>
                  </a:ext>
                </a:extLst>
              </a:tr>
              <a:tr h="460060">
                <a:tc>
                  <a:txBody>
                    <a:bodyPr/>
                    <a:lstStyle/>
                    <a:p>
                      <a:r>
                        <a:rPr lang="en-AU" dirty="0"/>
                        <a:t>2</a:t>
                      </a:r>
                    </a:p>
                  </a:txBody>
                  <a:tcPr/>
                </a:tc>
                <a:tc>
                  <a:txBody>
                    <a:bodyPr/>
                    <a:lstStyle/>
                    <a:p>
                      <a:r>
                        <a:rPr lang="en-AU" dirty="0"/>
                        <a:t>115,200</a:t>
                      </a:r>
                    </a:p>
                  </a:txBody>
                  <a:tcPr/>
                </a:tc>
                <a:tc>
                  <a:txBody>
                    <a:bodyPr/>
                    <a:lstStyle/>
                    <a:p>
                      <a:r>
                        <a:rPr lang="en-AU" dirty="0"/>
                        <a:t>19,844</a:t>
                      </a:r>
                    </a:p>
                  </a:txBody>
                  <a:tcPr/>
                </a:tc>
                <a:tc>
                  <a:txBody>
                    <a:bodyPr/>
                    <a:lstStyle/>
                    <a:p>
                      <a:r>
                        <a:rPr lang="en-AU" dirty="0"/>
                        <a:t>95,356</a:t>
                      </a:r>
                    </a:p>
                  </a:txBody>
                  <a:tcPr/>
                </a:tc>
                <a:tc>
                  <a:txBody>
                    <a:bodyPr/>
                    <a:lstStyle/>
                    <a:p>
                      <a:r>
                        <a:rPr lang="en-AU" dirty="0"/>
                        <a:t>112,776</a:t>
                      </a:r>
                    </a:p>
                  </a:txBody>
                  <a:tcPr/>
                </a:tc>
                <a:extLst>
                  <a:ext uri="{0D108BD9-81ED-4DB2-BD59-A6C34878D82A}">
                    <a16:rowId xmlns:a16="http://schemas.microsoft.com/office/drawing/2014/main" val="1126021666"/>
                  </a:ext>
                </a:extLst>
              </a:tr>
              <a:tr h="460060">
                <a:tc>
                  <a:txBody>
                    <a:bodyPr/>
                    <a:lstStyle/>
                    <a:p>
                      <a:r>
                        <a:rPr lang="en-AU" dirty="0"/>
                        <a:t>3</a:t>
                      </a:r>
                    </a:p>
                  </a:txBody>
                  <a:tcPr/>
                </a:tc>
                <a:tc>
                  <a:txBody>
                    <a:bodyPr/>
                    <a:lstStyle/>
                    <a:p>
                      <a:r>
                        <a:rPr lang="en-AU" dirty="0"/>
                        <a:t>120,240</a:t>
                      </a:r>
                    </a:p>
                  </a:txBody>
                  <a:tcPr/>
                </a:tc>
                <a:tc>
                  <a:txBody>
                    <a:bodyPr/>
                    <a:lstStyle/>
                    <a:p>
                      <a:r>
                        <a:rPr lang="en-AU" dirty="0"/>
                        <a:t>  7,464</a:t>
                      </a:r>
                    </a:p>
                  </a:txBody>
                  <a:tcPr/>
                </a:tc>
                <a:tc>
                  <a:txBody>
                    <a:bodyPr/>
                    <a:lstStyle/>
                    <a:p>
                      <a:r>
                        <a:rPr lang="en-AU" dirty="0"/>
                        <a:t>112,776</a:t>
                      </a:r>
                    </a:p>
                  </a:txBody>
                  <a:tcPr/>
                </a:tc>
                <a:tc>
                  <a:txBody>
                    <a:bodyPr/>
                    <a:lstStyle/>
                    <a:p>
                      <a:r>
                        <a:rPr lang="en-AU" dirty="0"/>
                        <a:t>-</a:t>
                      </a:r>
                    </a:p>
                  </a:txBody>
                  <a:tcPr/>
                </a:tc>
                <a:extLst>
                  <a:ext uri="{0D108BD9-81ED-4DB2-BD59-A6C34878D82A}">
                    <a16:rowId xmlns:a16="http://schemas.microsoft.com/office/drawing/2014/main" val="2492224167"/>
                  </a:ext>
                </a:extLst>
              </a:tr>
            </a:tbl>
          </a:graphicData>
        </a:graphic>
      </p:graphicFrame>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6096000"/>
            <a:ext cx="1497558" cy="68857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12299E3-2445-4A46-BBEF-DA46DF77D6BD}"/>
              </a:ext>
            </a:extLst>
          </p:cNvPr>
          <p:cNvSpPr txBox="1"/>
          <p:nvPr/>
        </p:nvSpPr>
        <p:spPr>
          <a:xfrm>
            <a:off x="457200" y="3962400"/>
            <a:ext cx="7863396" cy="2308324"/>
          </a:xfrm>
          <a:prstGeom prst="rect">
            <a:avLst/>
          </a:prstGeom>
          <a:noFill/>
        </p:spPr>
        <p:txBody>
          <a:bodyPr wrap="square" rtlCol="0">
            <a:spAutoFit/>
          </a:bodyPr>
          <a:lstStyle/>
          <a:p>
            <a:r>
              <a:rPr lang="en-AU" sz="1600" dirty="0"/>
              <a:t>Lease liability amortisation table over 3 years at 12% rate implicit in the lease</a:t>
            </a:r>
          </a:p>
          <a:p>
            <a:endParaRPr lang="en-AU" sz="1600" b="1" dirty="0"/>
          </a:p>
          <a:p>
            <a:r>
              <a:rPr lang="en-AU" sz="1600" b="1" dirty="0"/>
              <a:t>Initial right of use asset </a:t>
            </a:r>
            <a:r>
              <a:rPr lang="en-AU" sz="1600" dirty="0"/>
              <a:t>= $286,002</a:t>
            </a:r>
          </a:p>
          <a:p>
            <a:endParaRPr lang="en-AU" sz="1600" dirty="0"/>
          </a:p>
          <a:p>
            <a:r>
              <a:rPr lang="en-AU" sz="1600" dirty="0"/>
              <a:t>Depreciated over 3 years = $95,334 p.a.</a:t>
            </a:r>
          </a:p>
          <a:p>
            <a:endParaRPr lang="en-AU" sz="1600" dirty="0"/>
          </a:p>
          <a:p>
            <a:r>
              <a:rPr lang="en-AU" sz="1600" b="1" dirty="0"/>
              <a:t>Initial value of lease liability</a:t>
            </a:r>
            <a:r>
              <a:rPr lang="en-AU" sz="1600" dirty="0"/>
              <a:t> = $286,002 </a:t>
            </a:r>
          </a:p>
          <a:p>
            <a:endParaRPr lang="en-AU" sz="1600" dirty="0"/>
          </a:p>
          <a:p>
            <a:r>
              <a:rPr lang="en-AU" sz="1600" dirty="0"/>
              <a:t>(Total lease payments discounted@12% p.a. over 3 years per month)</a:t>
            </a:r>
          </a:p>
        </p:txBody>
      </p:sp>
    </p:spTree>
    <p:extLst>
      <p:ext uri="{BB962C8B-B14F-4D97-AF65-F5344CB8AC3E}">
        <p14:creationId xmlns:p14="http://schemas.microsoft.com/office/powerpoint/2010/main" val="155503931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Accounting for Leases</a:t>
            </a:r>
            <a:endParaRPr lang="en-AU" b="1" dirty="0">
              <a:solidFill>
                <a:schemeClr val="tx2">
                  <a:lumMod val="60000"/>
                  <a:lumOff val="40000"/>
                </a:schemeClr>
              </a:solidFill>
            </a:endParaRPr>
          </a:p>
        </p:txBody>
      </p:sp>
      <p:sp>
        <p:nvSpPr>
          <p:cNvPr id="3" name="Content Placeholder 2"/>
          <p:cNvSpPr>
            <a:spLocks noGrp="1"/>
          </p:cNvSpPr>
          <p:nvPr>
            <p:ph idx="1"/>
          </p:nvPr>
        </p:nvSpPr>
        <p:spPr/>
        <p:txBody>
          <a:bodyPr>
            <a:noAutofit/>
          </a:bodyPr>
          <a:lstStyle/>
          <a:p>
            <a:pPr marL="0" indent="0" algn="just">
              <a:buNone/>
            </a:pPr>
            <a:r>
              <a:rPr lang="en-AU" sz="1800" b="1" dirty="0"/>
              <a:t>Journal Entries</a:t>
            </a:r>
          </a:p>
          <a:p>
            <a:pPr marL="0" indent="0" algn="just">
              <a:buNone/>
            </a:pPr>
            <a:endParaRPr lang="en-AU" sz="1800" dirty="0"/>
          </a:p>
          <a:p>
            <a:pPr marL="0" indent="0" algn="just">
              <a:buNone/>
            </a:pPr>
            <a:r>
              <a:rPr lang="en-AU" sz="1600" u="sng" dirty="0"/>
              <a:t>Upon Initial Recognition</a:t>
            </a:r>
          </a:p>
          <a:p>
            <a:pPr marL="0" indent="0" algn="just">
              <a:buNone/>
            </a:pPr>
            <a:r>
              <a:rPr lang="en-AU" sz="1600" dirty="0"/>
              <a:t>Dr.	Right of Use Asset		286,002</a:t>
            </a:r>
          </a:p>
          <a:p>
            <a:pPr marL="0" indent="0" algn="just">
              <a:buNone/>
            </a:pPr>
            <a:r>
              <a:rPr lang="en-AU" sz="1600" dirty="0"/>
              <a:t>Cr.	Lease Liability			286,002</a:t>
            </a:r>
          </a:p>
          <a:p>
            <a:pPr marL="0" indent="0" algn="just">
              <a:buNone/>
            </a:pPr>
            <a:endParaRPr lang="en-AU" sz="1600" dirty="0"/>
          </a:p>
          <a:p>
            <a:pPr marL="0" indent="0" algn="just">
              <a:buNone/>
            </a:pPr>
            <a:r>
              <a:rPr lang="en-AU" sz="1600" u="sng" dirty="0"/>
              <a:t>At the end of Year 1</a:t>
            </a:r>
          </a:p>
          <a:p>
            <a:pPr marL="0" indent="0" algn="just">
              <a:buNone/>
            </a:pPr>
            <a:r>
              <a:rPr lang="en-AU" sz="1600" dirty="0"/>
              <a:t>Dr.	Interest Expense		30,130</a:t>
            </a:r>
          </a:p>
          <a:p>
            <a:pPr marL="0" indent="0" algn="just">
              <a:buNone/>
            </a:pPr>
            <a:r>
              <a:rPr lang="en-AU" sz="1600" dirty="0"/>
              <a:t>Dr.	Lease Liability		77,870</a:t>
            </a:r>
          </a:p>
          <a:p>
            <a:pPr marL="0" indent="0" algn="just">
              <a:buNone/>
            </a:pPr>
            <a:r>
              <a:rPr lang="en-AU" sz="1600" dirty="0"/>
              <a:t>Dr. 	Depreciation Expense		95,334</a:t>
            </a:r>
          </a:p>
          <a:p>
            <a:pPr marL="0" indent="0" algn="just">
              <a:buNone/>
            </a:pPr>
            <a:r>
              <a:rPr lang="en-AU" sz="1600" dirty="0"/>
              <a:t>Cr.	Bank				108,000</a:t>
            </a:r>
          </a:p>
          <a:p>
            <a:pPr marL="0" indent="0" algn="just">
              <a:buNone/>
            </a:pPr>
            <a:r>
              <a:rPr lang="en-AU" sz="1600" dirty="0"/>
              <a:t>Cr.	Right of Use Asset: Acc Dep		95,334</a:t>
            </a:r>
          </a:p>
        </p:txBody>
      </p:sp>
    </p:spTree>
    <p:extLst>
      <p:ext uri="{BB962C8B-B14F-4D97-AF65-F5344CB8AC3E}">
        <p14:creationId xmlns:p14="http://schemas.microsoft.com/office/powerpoint/2010/main" val="332887256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Accounting for Leases</a:t>
            </a:r>
            <a:endParaRPr lang="en-AU" b="1" dirty="0">
              <a:solidFill>
                <a:schemeClr val="tx2">
                  <a:lumMod val="60000"/>
                  <a:lumOff val="40000"/>
                </a:schemeClr>
              </a:solidFill>
            </a:endParaRPr>
          </a:p>
        </p:txBody>
      </p:sp>
      <p:sp>
        <p:nvSpPr>
          <p:cNvPr id="3" name="Content Placeholder 2"/>
          <p:cNvSpPr>
            <a:spLocks noGrp="1"/>
          </p:cNvSpPr>
          <p:nvPr>
            <p:ph idx="1"/>
          </p:nvPr>
        </p:nvSpPr>
        <p:spPr/>
        <p:txBody>
          <a:bodyPr>
            <a:noAutofit/>
          </a:bodyPr>
          <a:lstStyle/>
          <a:p>
            <a:pPr marL="0" indent="0" algn="just">
              <a:buNone/>
            </a:pPr>
            <a:r>
              <a:rPr lang="en-AU" sz="1800" b="1" dirty="0"/>
              <a:t>Journal Entries</a:t>
            </a:r>
          </a:p>
          <a:p>
            <a:pPr marL="0" indent="0" algn="just">
              <a:buNone/>
            </a:pPr>
            <a:endParaRPr lang="en-AU" sz="1800" dirty="0"/>
          </a:p>
          <a:p>
            <a:pPr marL="0" indent="0" algn="just">
              <a:buNone/>
            </a:pPr>
            <a:r>
              <a:rPr lang="en-AU" sz="1600" u="sng" dirty="0"/>
              <a:t>At the end of Year 2</a:t>
            </a:r>
          </a:p>
          <a:p>
            <a:pPr marL="0" indent="0" algn="just">
              <a:buNone/>
            </a:pPr>
            <a:r>
              <a:rPr lang="en-AU" sz="1600" dirty="0"/>
              <a:t>Dr.	Interest Expense		19,844</a:t>
            </a:r>
          </a:p>
          <a:p>
            <a:pPr marL="0" indent="0" algn="just">
              <a:buNone/>
            </a:pPr>
            <a:r>
              <a:rPr lang="en-AU" sz="1600" dirty="0"/>
              <a:t>Dr.	Lease Liability		95,356</a:t>
            </a:r>
          </a:p>
          <a:p>
            <a:pPr marL="0" indent="0" algn="just">
              <a:buNone/>
            </a:pPr>
            <a:r>
              <a:rPr lang="en-AU" sz="1600" dirty="0"/>
              <a:t>Dr. 	Depreciation Expense		95,334</a:t>
            </a:r>
          </a:p>
          <a:p>
            <a:pPr marL="0" indent="0" algn="just">
              <a:buNone/>
            </a:pPr>
            <a:r>
              <a:rPr lang="en-AU" sz="1600" dirty="0"/>
              <a:t>Cr.	Bank				115,200</a:t>
            </a:r>
          </a:p>
          <a:p>
            <a:pPr marL="0" indent="0" algn="just">
              <a:buNone/>
            </a:pPr>
            <a:r>
              <a:rPr lang="en-AU" sz="1600" dirty="0"/>
              <a:t>Cr.	Right of Use Asset: Acc Dep		95,334</a:t>
            </a:r>
          </a:p>
          <a:p>
            <a:pPr marL="0" indent="0" algn="just">
              <a:buNone/>
            </a:pPr>
            <a:endParaRPr lang="en-AU" sz="1600" dirty="0"/>
          </a:p>
          <a:p>
            <a:pPr marL="0" indent="0" algn="just">
              <a:buNone/>
            </a:pPr>
            <a:r>
              <a:rPr lang="en-AU" sz="1600" u="sng" dirty="0"/>
              <a:t>At the end of Year 3</a:t>
            </a:r>
          </a:p>
          <a:p>
            <a:pPr marL="0" indent="0" algn="just">
              <a:buNone/>
            </a:pPr>
            <a:r>
              <a:rPr lang="en-AU" sz="1600" dirty="0"/>
              <a:t>Dr.	Interest Expense		    7,464</a:t>
            </a:r>
          </a:p>
          <a:p>
            <a:pPr marL="0" indent="0" algn="just">
              <a:buNone/>
            </a:pPr>
            <a:r>
              <a:rPr lang="en-AU" sz="1600" dirty="0"/>
              <a:t>Dr.	Lease Liability		112,776</a:t>
            </a:r>
          </a:p>
          <a:p>
            <a:pPr marL="0" indent="0" algn="just">
              <a:buNone/>
            </a:pPr>
            <a:r>
              <a:rPr lang="en-AU" sz="1600" dirty="0"/>
              <a:t>Dr. 	Depreciation Expense	  	95,334</a:t>
            </a:r>
          </a:p>
          <a:p>
            <a:pPr marL="0" indent="0" algn="just">
              <a:buNone/>
            </a:pPr>
            <a:r>
              <a:rPr lang="en-AU" sz="1600" dirty="0"/>
              <a:t>Cr.	Bank				120,240</a:t>
            </a:r>
          </a:p>
          <a:p>
            <a:pPr marL="0" indent="0" algn="just">
              <a:buNone/>
            </a:pPr>
            <a:r>
              <a:rPr lang="en-AU" sz="1600" dirty="0"/>
              <a:t>Cr.	Right of Use Asset: Acc Dep		95,334</a:t>
            </a:r>
          </a:p>
          <a:p>
            <a:pPr marL="0" indent="0" algn="just">
              <a:buNone/>
            </a:pPr>
            <a:endParaRPr lang="en-AU" sz="1800" dirty="0"/>
          </a:p>
        </p:txBody>
      </p:sp>
    </p:spTree>
    <p:extLst>
      <p:ext uri="{BB962C8B-B14F-4D97-AF65-F5344CB8AC3E}">
        <p14:creationId xmlns:p14="http://schemas.microsoft.com/office/powerpoint/2010/main" val="343309556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Accounting for Leases</a:t>
            </a:r>
            <a:endParaRPr lang="en-AU" b="1" dirty="0">
              <a:solidFill>
                <a:schemeClr val="tx2">
                  <a:lumMod val="60000"/>
                  <a:lumOff val="40000"/>
                </a:schemeClr>
              </a:solidFill>
            </a:endParaRPr>
          </a:p>
        </p:txBody>
      </p:sp>
      <p:sp>
        <p:nvSpPr>
          <p:cNvPr id="3" name="Content Placeholder 2"/>
          <p:cNvSpPr>
            <a:spLocks noGrp="1"/>
          </p:cNvSpPr>
          <p:nvPr>
            <p:ph idx="1"/>
          </p:nvPr>
        </p:nvSpPr>
        <p:spPr/>
        <p:txBody>
          <a:bodyPr>
            <a:noAutofit/>
          </a:bodyPr>
          <a:lstStyle/>
          <a:p>
            <a:pPr marL="0" indent="0" algn="just">
              <a:buNone/>
            </a:pPr>
            <a:r>
              <a:rPr lang="en-AU" sz="2000" b="1" dirty="0"/>
              <a:t>Separating lease components of a contract</a:t>
            </a:r>
          </a:p>
          <a:p>
            <a:pPr marL="0" indent="0" algn="just">
              <a:buNone/>
            </a:pPr>
            <a:endParaRPr lang="en-AU" sz="2000" dirty="0"/>
          </a:p>
          <a:p>
            <a:pPr marL="0" indent="0" algn="just">
              <a:buNone/>
            </a:pPr>
            <a:r>
              <a:rPr lang="en-AU" sz="2000" dirty="0"/>
              <a:t>If a contract is, or contains, a lease, an entity is required to account for each lease component within the contract as a lease separately from non-lease components of the contract.</a:t>
            </a:r>
          </a:p>
          <a:p>
            <a:pPr marL="0" indent="0" algn="just">
              <a:buNone/>
            </a:pPr>
            <a:endParaRPr lang="en-AU" sz="2000" dirty="0"/>
          </a:p>
          <a:p>
            <a:pPr marL="0" indent="0" algn="just">
              <a:buNone/>
            </a:pPr>
            <a:r>
              <a:rPr lang="en-AU" sz="2000" dirty="0"/>
              <a:t>For example, a contract for a car may combine a lease with maintenance services.</a:t>
            </a:r>
          </a:p>
          <a:p>
            <a:pPr marL="0" indent="0" algn="just">
              <a:buNone/>
            </a:pPr>
            <a:endParaRPr lang="en-AU" sz="2000" dirty="0"/>
          </a:p>
          <a:p>
            <a:pPr marL="0" indent="0" algn="just">
              <a:buNone/>
            </a:pPr>
            <a:r>
              <a:rPr lang="en-AU" sz="2000" dirty="0"/>
              <a:t>The consideration in a contract should be allocated between lease and non-lease components (if any) on the basis of the relative stand-alone price of each lease component and the aggregate stand-alone price of the non-lease components.</a:t>
            </a:r>
          </a:p>
        </p:txBody>
      </p:sp>
    </p:spTree>
    <p:extLst>
      <p:ext uri="{BB962C8B-B14F-4D97-AF65-F5344CB8AC3E}">
        <p14:creationId xmlns:p14="http://schemas.microsoft.com/office/powerpoint/2010/main" val="2519022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15 – Step 1</a:t>
            </a:r>
          </a:p>
        </p:txBody>
      </p:sp>
      <p:sp>
        <p:nvSpPr>
          <p:cNvPr id="3" name="Content Placeholder 2"/>
          <p:cNvSpPr>
            <a:spLocks noGrp="1"/>
          </p:cNvSpPr>
          <p:nvPr>
            <p:ph idx="1"/>
          </p:nvPr>
        </p:nvSpPr>
        <p:spPr/>
        <p:txBody>
          <a:bodyPr>
            <a:normAutofit lnSpcReduction="10000"/>
          </a:bodyPr>
          <a:lstStyle/>
          <a:p>
            <a:pPr marL="0" indent="0" algn="just">
              <a:buNone/>
            </a:pPr>
            <a:r>
              <a:rPr lang="en-AU" sz="2000" b="1" dirty="0"/>
              <a:t>Step 1: Identify the enforceable contract with a customer</a:t>
            </a:r>
          </a:p>
          <a:p>
            <a:pPr marL="0" indent="0" algn="just">
              <a:buNone/>
            </a:pPr>
            <a:endParaRPr lang="en-AU" sz="2000" dirty="0"/>
          </a:p>
          <a:p>
            <a:pPr marL="0" indent="0" algn="just">
              <a:buNone/>
            </a:pPr>
            <a:r>
              <a:rPr lang="en-AU" sz="2000" dirty="0"/>
              <a:t>An entity shall apply AASB 15 to a contract only if the counterparty to the contract is a customer.</a:t>
            </a:r>
          </a:p>
          <a:p>
            <a:pPr marL="0" indent="0" algn="just">
              <a:buNone/>
            </a:pPr>
            <a:endParaRPr lang="en-AU" sz="2000" dirty="0"/>
          </a:p>
          <a:p>
            <a:pPr marL="0" indent="0" algn="just">
              <a:buNone/>
            </a:pPr>
            <a:r>
              <a:rPr lang="en-AU" sz="2000" dirty="0"/>
              <a:t>A </a:t>
            </a:r>
            <a:r>
              <a:rPr lang="en-AU" sz="2000" b="1" dirty="0"/>
              <a:t>customer</a:t>
            </a:r>
            <a:r>
              <a:rPr lang="en-AU" sz="2000" dirty="0"/>
              <a:t> is a party that has contracted with an entity to obtain goods or services that are an output of the entity’s ordinary activities in exchange for consideration. </a:t>
            </a:r>
          </a:p>
          <a:p>
            <a:pPr marL="0" indent="0" algn="just">
              <a:buNone/>
            </a:pPr>
            <a:endParaRPr lang="en-AU" sz="2000" dirty="0"/>
          </a:p>
          <a:p>
            <a:pPr marL="0" indent="0" algn="just">
              <a:buNone/>
            </a:pPr>
            <a:r>
              <a:rPr lang="en-AU" sz="2000" dirty="0"/>
              <a:t>In NFPs this goods/ services normally </a:t>
            </a:r>
            <a:r>
              <a:rPr lang="en-AU" sz="2000" b="1" i="1" dirty="0"/>
              <a:t>provided to third party beneficiaries </a:t>
            </a:r>
            <a:r>
              <a:rPr lang="en-AU" sz="2000" dirty="0"/>
              <a:t>under </a:t>
            </a:r>
            <a:r>
              <a:rPr lang="en-AU" sz="2000" u="sng" dirty="0"/>
              <a:t>direction</a:t>
            </a:r>
            <a:r>
              <a:rPr lang="en-AU" sz="2000" dirty="0"/>
              <a:t> of another party</a:t>
            </a:r>
            <a:r>
              <a:rPr lang="en-AU" sz="2000" b="1" i="1" dirty="0"/>
              <a:t> (“customer”).</a:t>
            </a:r>
            <a:endParaRPr lang="en-AU" sz="2000" dirty="0"/>
          </a:p>
          <a:p>
            <a:pPr marL="0" indent="0" algn="just">
              <a:buNone/>
            </a:pPr>
            <a:endParaRPr lang="en-AU" sz="2000" dirty="0"/>
          </a:p>
          <a:p>
            <a:pPr marL="0" indent="0" algn="just">
              <a:buNone/>
            </a:pPr>
            <a:r>
              <a:rPr lang="en-AU" sz="2000" dirty="0"/>
              <a:t>A </a:t>
            </a:r>
            <a:r>
              <a:rPr lang="en-AU" sz="2000" b="1" dirty="0"/>
              <a:t>contract</a:t>
            </a:r>
            <a:r>
              <a:rPr lang="en-AU" sz="2000" dirty="0"/>
              <a:t> is an agreement between two or more parties that creates enforceable rights and obligations.</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163494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F8130-FF5A-497F-95BC-F130C0B2EEB5}"/>
              </a:ext>
            </a:extLst>
          </p:cNvPr>
          <p:cNvSpPr>
            <a:spLocks noGrp="1"/>
          </p:cNvSpPr>
          <p:nvPr>
            <p:ph type="title"/>
          </p:nvPr>
        </p:nvSpPr>
        <p:spPr/>
        <p:txBody>
          <a:bodyPr/>
          <a:lstStyle/>
          <a:p>
            <a:r>
              <a:rPr lang="en-AU" b="1" dirty="0">
                <a:solidFill>
                  <a:schemeClr val="accent1"/>
                </a:solidFill>
              </a:rPr>
              <a:t>AASB 16: Accounting for Leases</a:t>
            </a:r>
            <a:endParaRPr lang="en-AU" dirty="0"/>
          </a:p>
        </p:txBody>
      </p:sp>
      <p:sp>
        <p:nvSpPr>
          <p:cNvPr id="3" name="Content Placeholder 2">
            <a:extLst>
              <a:ext uri="{FF2B5EF4-FFF2-40B4-BE49-F238E27FC236}">
                <a16:creationId xmlns:a16="http://schemas.microsoft.com/office/drawing/2014/main" id="{B7A3441B-65B8-4CD0-AF77-11EB7FEE4A6C}"/>
              </a:ext>
            </a:extLst>
          </p:cNvPr>
          <p:cNvSpPr>
            <a:spLocks noGrp="1"/>
          </p:cNvSpPr>
          <p:nvPr>
            <p:ph idx="1"/>
          </p:nvPr>
        </p:nvSpPr>
        <p:spPr/>
        <p:txBody>
          <a:bodyPr>
            <a:normAutofit fontScale="77500" lnSpcReduction="20000"/>
          </a:bodyPr>
          <a:lstStyle/>
          <a:p>
            <a:pPr marL="0" indent="0" algn="just">
              <a:buNone/>
            </a:pPr>
            <a:r>
              <a:rPr lang="en-AU" sz="2000" b="1" dirty="0"/>
              <a:t>Measurement of the Right-of-use Asset – Initial Recognition</a:t>
            </a:r>
          </a:p>
          <a:p>
            <a:pPr marL="0" indent="0" algn="just">
              <a:buNone/>
            </a:pPr>
            <a:endParaRPr lang="en-AU" sz="2000" dirty="0"/>
          </a:p>
          <a:p>
            <a:pPr marL="0" indent="0" algn="just">
              <a:buNone/>
            </a:pPr>
            <a:r>
              <a:rPr lang="en-AU" sz="2000" dirty="0"/>
              <a:t>At the commencement date, the right-of-use asset should be measured at cost.</a:t>
            </a:r>
          </a:p>
          <a:p>
            <a:pPr marL="0" indent="0" algn="just">
              <a:buNone/>
            </a:pPr>
            <a:endParaRPr lang="en-AU" sz="2000" dirty="0"/>
          </a:p>
          <a:p>
            <a:pPr marL="0" indent="0" algn="just">
              <a:buNone/>
            </a:pPr>
            <a:r>
              <a:rPr lang="en-AU" sz="2000" dirty="0"/>
              <a:t>For this purpose, cost comprises:</a:t>
            </a:r>
          </a:p>
          <a:p>
            <a:pPr marL="0" indent="0" algn="just">
              <a:buNone/>
            </a:pPr>
            <a:endParaRPr lang="en-AU" sz="2000" dirty="0"/>
          </a:p>
          <a:p>
            <a:pPr marL="457200" indent="-457200" algn="just">
              <a:buFont typeface="+mj-lt"/>
              <a:buAutoNum type="alphaLcParenR"/>
            </a:pPr>
            <a:r>
              <a:rPr lang="en-AU" sz="2000" dirty="0"/>
              <a:t>the amount of the initial measurement of the </a:t>
            </a:r>
            <a:r>
              <a:rPr lang="en-AU" sz="2000" b="1" dirty="0"/>
              <a:t>lease liability</a:t>
            </a:r>
            <a:r>
              <a:rPr lang="en-AU" sz="2000" dirty="0"/>
              <a:t>;</a:t>
            </a:r>
          </a:p>
          <a:p>
            <a:pPr marL="457200" indent="-457200" algn="just">
              <a:buFont typeface="+mj-lt"/>
              <a:buAutoNum type="alphaLcParenR"/>
            </a:pPr>
            <a:endParaRPr lang="en-AU" sz="2000" dirty="0"/>
          </a:p>
          <a:p>
            <a:pPr marL="457200" indent="-457200" algn="just">
              <a:buFont typeface="+mj-lt"/>
              <a:buAutoNum type="alphaLcParenR"/>
            </a:pPr>
            <a:r>
              <a:rPr lang="en-AU" sz="2000" dirty="0"/>
              <a:t>any lease payments made at or before the commencement date, less any lease incentives received </a:t>
            </a:r>
            <a:r>
              <a:rPr lang="en-AU" sz="2000" b="1" dirty="0"/>
              <a:t>(prepaid lease payments)</a:t>
            </a:r>
            <a:r>
              <a:rPr lang="en-AU" sz="2000" dirty="0"/>
              <a:t>;</a:t>
            </a:r>
          </a:p>
          <a:p>
            <a:pPr marL="457200" indent="-457200" algn="just">
              <a:buFont typeface="+mj-lt"/>
              <a:buAutoNum type="alphaLcParenR"/>
            </a:pPr>
            <a:endParaRPr lang="en-AU" sz="2000" dirty="0"/>
          </a:p>
          <a:p>
            <a:pPr marL="457200" indent="-457200" algn="just">
              <a:buFont typeface="+mj-lt"/>
              <a:buAutoNum type="alphaLcParenR"/>
            </a:pPr>
            <a:r>
              <a:rPr lang="en-AU" sz="2000" dirty="0"/>
              <a:t>any </a:t>
            </a:r>
            <a:r>
              <a:rPr lang="en-AU" sz="2000" b="1" dirty="0"/>
              <a:t>initial direct costs</a:t>
            </a:r>
            <a:r>
              <a:rPr lang="en-AU" sz="2000" dirty="0"/>
              <a:t> incurred by the lessee; and</a:t>
            </a:r>
          </a:p>
          <a:p>
            <a:pPr marL="457200" indent="-457200" algn="just">
              <a:buFont typeface="+mj-lt"/>
              <a:buAutoNum type="alphaLcParenR"/>
            </a:pPr>
            <a:endParaRPr lang="en-AU" sz="2000" dirty="0"/>
          </a:p>
          <a:p>
            <a:pPr marL="457200" indent="-457200" algn="just">
              <a:buFont typeface="+mj-lt"/>
              <a:buAutoNum type="alphaLcParenR"/>
            </a:pPr>
            <a:r>
              <a:rPr lang="en-AU" sz="2000" dirty="0"/>
              <a:t>an </a:t>
            </a:r>
            <a:r>
              <a:rPr lang="en-AU" sz="2000" b="1" dirty="0"/>
              <a:t>estimate of costs</a:t>
            </a:r>
            <a:r>
              <a:rPr lang="en-AU" sz="2000" dirty="0"/>
              <a:t> to be incurred by the lessee in </a:t>
            </a:r>
            <a:r>
              <a:rPr lang="en-AU" sz="2000" b="1" dirty="0"/>
              <a:t>dismantling and removing </a:t>
            </a:r>
            <a:r>
              <a:rPr lang="en-AU" sz="2000" dirty="0"/>
              <a:t>the underlying asset, restoring the site on which it is located </a:t>
            </a:r>
            <a:r>
              <a:rPr lang="en-AU" sz="2000" b="1" dirty="0"/>
              <a:t>or restoring </a:t>
            </a:r>
            <a:r>
              <a:rPr lang="en-AU" sz="2000" dirty="0"/>
              <a:t>the underlying asset to the condition required by the terms and conditions of the lease, unless those costs are incurred to produce inventories. The lessee incurs the obligation for those costs either at the commencement date or as a consequence of having used the asset during a particular period </a:t>
            </a:r>
          </a:p>
          <a:p>
            <a:endParaRPr lang="en-AU" sz="2000" dirty="0"/>
          </a:p>
        </p:txBody>
      </p:sp>
    </p:spTree>
    <p:extLst>
      <p:ext uri="{BB962C8B-B14F-4D97-AF65-F5344CB8AC3E}">
        <p14:creationId xmlns:p14="http://schemas.microsoft.com/office/powerpoint/2010/main" val="104661573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F8130-FF5A-497F-95BC-F130C0B2EEB5}"/>
              </a:ext>
            </a:extLst>
          </p:cNvPr>
          <p:cNvSpPr>
            <a:spLocks noGrp="1"/>
          </p:cNvSpPr>
          <p:nvPr>
            <p:ph type="title"/>
          </p:nvPr>
        </p:nvSpPr>
        <p:spPr/>
        <p:txBody>
          <a:bodyPr/>
          <a:lstStyle/>
          <a:p>
            <a:r>
              <a:rPr lang="en-AU" b="1" dirty="0">
                <a:solidFill>
                  <a:schemeClr val="accent1"/>
                </a:solidFill>
              </a:rPr>
              <a:t>AASB 16: Accounting for Leases</a:t>
            </a:r>
            <a:endParaRPr lang="en-AU" dirty="0"/>
          </a:p>
        </p:txBody>
      </p:sp>
      <p:sp>
        <p:nvSpPr>
          <p:cNvPr id="3" name="Content Placeholder 2">
            <a:extLst>
              <a:ext uri="{FF2B5EF4-FFF2-40B4-BE49-F238E27FC236}">
                <a16:creationId xmlns:a16="http://schemas.microsoft.com/office/drawing/2014/main" id="{B7A3441B-65B8-4CD0-AF77-11EB7FEE4A6C}"/>
              </a:ext>
            </a:extLst>
          </p:cNvPr>
          <p:cNvSpPr>
            <a:spLocks noGrp="1"/>
          </p:cNvSpPr>
          <p:nvPr>
            <p:ph idx="1"/>
          </p:nvPr>
        </p:nvSpPr>
        <p:spPr/>
        <p:txBody>
          <a:bodyPr>
            <a:normAutofit fontScale="92500" lnSpcReduction="10000"/>
          </a:bodyPr>
          <a:lstStyle/>
          <a:p>
            <a:pPr marL="0" indent="0" algn="just">
              <a:buNone/>
            </a:pPr>
            <a:r>
              <a:rPr lang="en-AU" sz="2200" b="1" dirty="0"/>
              <a:t>Measurement of the Right-of-use Asset – Subsequent Recognition</a:t>
            </a:r>
          </a:p>
          <a:p>
            <a:pPr marL="0" indent="0" algn="just">
              <a:buNone/>
            </a:pPr>
            <a:r>
              <a:rPr lang="en-AU" sz="1800" dirty="0"/>
              <a:t>Lease liabilities are measured on an ongoing basis similarly to other financial liabilities, using an effective interest method, so that the carrying amount of the lease liability is measured on an amortised cost basis and the interest expense is allocated over the lease term.</a:t>
            </a:r>
          </a:p>
          <a:p>
            <a:pPr marL="0" indent="0">
              <a:buNone/>
            </a:pPr>
            <a:endParaRPr lang="en-AU" sz="2000" b="1" dirty="0"/>
          </a:p>
          <a:p>
            <a:pPr marL="0" indent="0">
              <a:buNone/>
            </a:pPr>
            <a:r>
              <a:rPr lang="en-AU" sz="2000" b="1" dirty="0"/>
              <a:t>Cost Model</a:t>
            </a:r>
          </a:p>
          <a:p>
            <a:pPr marL="0" indent="0">
              <a:buNone/>
            </a:pPr>
            <a:r>
              <a:rPr lang="en-AU" sz="1800" dirty="0"/>
              <a:t>Cost less accumulated depreciation and accumulated impairment.</a:t>
            </a:r>
          </a:p>
          <a:p>
            <a:pPr marL="0" indent="0">
              <a:buNone/>
            </a:pPr>
            <a:endParaRPr lang="en-AU" sz="2000" b="1" dirty="0"/>
          </a:p>
          <a:p>
            <a:pPr marL="0" indent="0">
              <a:buNone/>
            </a:pPr>
            <a:r>
              <a:rPr lang="en-AU" sz="2000" b="1" dirty="0"/>
              <a:t>AASB 140 Fair Value Model</a:t>
            </a:r>
          </a:p>
          <a:p>
            <a:pPr marL="0" indent="0">
              <a:buNone/>
            </a:pPr>
            <a:r>
              <a:rPr lang="en-AU" sz="1800" dirty="0"/>
              <a:t>Right of use asset is measured at fair value through profit and loss</a:t>
            </a:r>
          </a:p>
          <a:p>
            <a:pPr marL="0" indent="0">
              <a:buNone/>
            </a:pPr>
            <a:endParaRPr lang="en-AU" sz="2000" b="1" dirty="0"/>
          </a:p>
          <a:p>
            <a:pPr marL="0" indent="0">
              <a:buNone/>
            </a:pPr>
            <a:r>
              <a:rPr lang="en-AU" sz="2000" b="1" dirty="0"/>
              <a:t>AASB 116 Fair Value Model</a:t>
            </a:r>
          </a:p>
          <a:p>
            <a:pPr marL="0" indent="0">
              <a:buNone/>
            </a:pPr>
            <a:r>
              <a:rPr lang="en-AU" sz="1800" dirty="0"/>
              <a:t>Option to revalue all right of use assets that relates to that class of property, plant and equipment</a:t>
            </a:r>
          </a:p>
        </p:txBody>
      </p:sp>
    </p:spTree>
    <p:extLst>
      <p:ext uri="{BB962C8B-B14F-4D97-AF65-F5344CB8AC3E}">
        <p14:creationId xmlns:p14="http://schemas.microsoft.com/office/powerpoint/2010/main" val="55300260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Accounting for Leases</a:t>
            </a:r>
            <a:endParaRPr lang="en-AU" b="1" dirty="0">
              <a:solidFill>
                <a:schemeClr val="tx2">
                  <a:lumMod val="60000"/>
                  <a:lumOff val="40000"/>
                </a:schemeClr>
              </a:solidFill>
            </a:endParaRPr>
          </a:p>
        </p:txBody>
      </p:sp>
      <p:sp>
        <p:nvSpPr>
          <p:cNvPr id="3" name="Content Placeholder 2"/>
          <p:cNvSpPr>
            <a:spLocks noGrp="1"/>
          </p:cNvSpPr>
          <p:nvPr>
            <p:ph idx="1"/>
          </p:nvPr>
        </p:nvSpPr>
        <p:spPr/>
        <p:txBody>
          <a:bodyPr>
            <a:noAutofit/>
          </a:bodyPr>
          <a:lstStyle/>
          <a:p>
            <a:pPr marL="0" indent="0">
              <a:buNone/>
            </a:pPr>
            <a:r>
              <a:rPr lang="en-AU" sz="1800" b="1" dirty="0"/>
              <a:t>Measurement of Lease Liability</a:t>
            </a:r>
          </a:p>
          <a:p>
            <a:pPr marL="0" indent="0">
              <a:buNone/>
            </a:pPr>
            <a:endParaRPr lang="en-AU" sz="1600" dirty="0"/>
          </a:p>
          <a:p>
            <a:pPr marL="0" indent="0">
              <a:buNone/>
            </a:pPr>
            <a:r>
              <a:rPr lang="en-AU" sz="1600" dirty="0"/>
              <a:t>At the commencement date, the lease liability should be measured at the present value of the lease payments that are not paid at that date.</a:t>
            </a:r>
          </a:p>
          <a:p>
            <a:pPr marL="0" indent="0">
              <a:buNone/>
            </a:pPr>
            <a:endParaRPr lang="en-AU" sz="1600" dirty="0"/>
          </a:p>
          <a:p>
            <a:pPr marL="0" indent="0">
              <a:buNone/>
            </a:pPr>
            <a:r>
              <a:rPr lang="en-AU" sz="1600" b="1" i="1" dirty="0"/>
              <a:t>Lease payments </a:t>
            </a:r>
            <a:r>
              <a:rPr lang="en-AU" sz="1600" dirty="0"/>
              <a:t>are defined as payments made by a lessee to a lessor relating to the right to use an underlying asset during  the lease term, comprising the following:</a:t>
            </a:r>
          </a:p>
          <a:p>
            <a:pPr marL="0" indent="0">
              <a:buNone/>
            </a:pPr>
            <a:endParaRPr lang="en-AU" sz="1600" dirty="0"/>
          </a:p>
          <a:p>
            <a:r>
              <a:rPr lang="en-AU" sz="1600" dirty="0"/>
              <a:t>fixed payments, less any lease incentives;</a:t>
            </a:r>
          </a:p>
          <a:p>
            <a:r>
              <a:rPr lang="en-AU" sz="1600" dirty="0"/>
              <a:t>variable lease payments that depend on an index or a rate;</a:t>
            </a:r>
          </a:p>
          <a:p>
            <a:r>
              <a:rPr lang="en-AU" sz="1600" dirty="0"/>
              <a:t>the exercise price of a purchase option if the lessee is reasonably certain to exercise that option;</a:t>
            </a:r>
          </a:p>
          <a:p>
            <a:r>
              <a:rPr lang="en-AU" sz="1600" dirty="0"/>
              <a:t>payments of penalties for terminating the lease, if the lease term reflects the lessee exercising an option to terminate the lease; and</a:t>
            </a:r>
          </a:p>
          <a:p>
            <a:r>
              <a:rPr lang="en-AU" sz="1600" dirty="0"/>
              <a:t>residual value guarantees.</a:t>
            </a:r>
          </a:p>
          <a:p>
            <a:pPr marL="0" indent="0">
              <a:buNone/>
            </a:pPr>
            <a:endParaRPr lang="en-AU" sz="1800" dirty="0"/>
          </a:p>
        </p:txBody>
      </p:sp>
    </p:spTree>
    <p:extLst>
      <p:ext uri="{BB962C8B-B14F-4D97-AF65-F5344CB8AC3E}">
        <p14:creationId xmlns:p14="http://schemas.microsoft.com/office/powerpoint/2010/main" val="387542462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Accounting for Leases</a:t>
            </a:r>
            <a:endParaRPr lang="en-AU" b="1" dirty="0">
              <a:solidFill>
                <a:schemeClr val="tx2">
                  <a:lumMod val="60000"/>
                  <a:lumOff val="40000"/>
                </a:schemeClr>
              </a:solidFill>
            </a:endParaRPr>
          </a:p>
        </p:txBody>
      </p:sp>
      <p:sp>
        <p:nvSpPr>
          <p:cNvPr id="3" name="Content Placeholder 2"/>
          <p:cNvSpPr>
            <a:spLocks noGrp="1"/>
          </p:cNvSpPr>
          <p:nvPr>
            <p:ph idx="1"/>
          </p:nvPr>
        </p:nvSpPr>
        <p:spPr/>
        <p:txBody>
          <a:bodyPr>
            <a:noAutofit/>
          </a:bodyPr>
          <a:lstStyle/>
          <a:p>
            <a:pPr marL="0" indent="0">
              <a:buNone/>
            </a:pPr>
            <a:r>
              <a:rPr lang="en-AU" sz="1800" b="1" dirty="0"/>
              <a:t>Exclusions from Lease Payments used for the Measurement of Lease Liability</a:t>
            </a:r>
          </a:p>
          <a:p>
            <a:pPr marL="0" indent="0">
              <a:buNone/>
            </a:pPr>
            <a:endParaRPr lang="en-AU" sz="1800" b="1" dirty="0"/>
          </a:p>
          <a:p>
            <a:pPr marL="0" indent="0">
              <a:buNone/>
            </a:pPr>
            <a:r>
              <a:rPr lang="en-AU" sz="1800" dirty="0"/>
              <a:t>• Variable lease payments linked to sales or use</a:t>
            </a:r>
          </a:p>
          <a:p>
            <a:pPr marL="0" indent="0">
              <a:buNone/>
            </a:pPr>
            <a:endParaRPr lang="en-AU" sz="1800" dirty="0"/>
          </a:p>
          <a:p>
            <a:pPr marL="400050" lvl="1" indent="0">
              <a:buNone/>
            </a:pPr>
            <a:r>
              <a:rPr lang="en-AU" sz="1600" dirty="0"/>
              <a:t>e.g. Turnover Rent in Shopping Centres</a:t>
            </a:r>
          </a:p>
          <a:p>
            <a:pPr marL="0" indent="0">
              <a:buNone/>
            </a:pPr>
            <a:endParaRPr lang="en-AU" sz="1800" dirty="0"/>
          </a:p>
          <a:p>
            <a:pPr marL="0" indent="0">
              <a:buNone/>
            </a:pPr>
            <a:r>
              <a:rPr lang="en-AU" sz="1800" dirty="0"/>
              <a:t>• Optional payments NOT reasonably certain</a:t>
            </a:r>
          </a:p>
          <a:p>
            <a:pPr marL="0" indent="0">
              <a:buNone/>
            </a:pPr>
            <a:endParaRPr lang="en-AU" sz="1800" dirty="0"/>
          </a:p>
          <a:p>
            <a:pPr marL="400050" lvl="1" indent="0">
              <a:buNone/>
            </a:pPr>
            <a:r>
              <a:rPr lang="en-AU" sz="1600" dirty="0"/>
              <a:t>e.g. conditional payments that are in the contract at the time of inception of the lease</a:t>
            </a:r>
          </a:p>
          <a:p>
            <a:pPr marL="0" indent="0">
              <a:buNone/>
            </a:pPr>
            <a:endParaRPr lang="en-AU" sz="1800" dirty="0"/>
          </a:p>
          <a:p>
            <a:pPr marL="0" indent="0">
              <a:buNone/>
            </a:pPr>
            <a:r>
              <a:rPr lang="en-AU" sz="1800" dirty="0"/>
              <a:t>• Service payments</a:t>
            </a:r>
          </a:p>
          <a:p>
            <a:pPr marL="0" indent="0">
              <a:buNone/>
            </a:pPr>
            <a:endParaRPr lang="en-AU" sz="1800" dirty="0"/>
          </a:p>
          <a:p>
            <a:pPr marL="400050" lvl="1" indent="0">
              <a:buNone/>
            </a:pPr>
            <a:r>
              <a:rPr lang="en-AU" sz="1600" dirty="0"/>
              <a:t>e.g. Payments for the usage of the data as part of the Fibre-optic network lease</a:t>
            </a:r>
          </a:p>
        </p:txBody>
      </p:sp>
    </p:spTree>
    <p:extLst>
      <p:ext uri="{BB962C8B-B14F-4D97-AF65-F5344CB8AC3E}">
        <p14:creationId xmlns:p14="http://schemas.microsoft.com/office/powerpoint/2010/main" val="262216403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Accounting for Leases</a:t>
            </a:r>
            <a:endParaRPr lang="en-AU" b="1" dirty="0">
              <a:solidFill>
                <a:schemeClr val="tx2">
                  <a:lumMod val="60000"/>
                  <a:lumOff val="40000"/>
                </a:schemeClr>
              </a:solidFill>
            </a:endParaRPr>
          </a:p>
        </p:txBody>
      </p:sp>
      <p:sp>
        <p:nvSpPr>
          <p:cNvPr id="3" name="Content Placeholder 2"/>
          <p:cNvSpPr>
            <a:spLocks noGrp="1"/>
          </p:cNvSpPr>
          <p:nvPr>
            <p:ph idx="1"/>
          </p:nvPr>
        </p:nvSpPr>
        <p:spPr/>
        <p:txBody>
          <a:bodyPr>
            <a:noAutofit/>
          </a:bodyPr>
          <a:lstStyle/>
          <a:p>
            <a:pPr marL="0" indent="0">
              <a:buNone/>
            </a:pPr>
            <a:r>
              <a:rPr lang="en-AU" sz="2000" b="1" dirty="0"/>
              <a:t>Accounting for Variable Lease Payments</a:t>
            </a:r>
          </a:p>
          <a:p>
            <a:pPr marL="0" indent="0">
              <a:buNone/>
            </a:pPr>
            <a:endParaRPr lang="en-AU" sz="2000" dirty="0"/>
          </a:p>
          <a:p>
            <a:pPr marL="0" indent="0">
              <a:buNone/>
            </a:pPr>
            <a:r>
              <a:rPr lang="en-AU" sz="1800" b="1" dirty="0"/>
              <a:t>Variable lease payments that depend on an index or a rate</a:t>
            </a:r>
          </a:p>
          <a:p>
            <a:pPr marL="0" indent="0" algn="just">
              <a:buNone/>
            </a:pPr>
            <a:r>
              <a:rPr lang="en-AU" sz="1600" dirty="0"/>
              <a:t>When there is a change in future lease payments resulting from a change in an index or a rate used to determine those payments (including, for example, a change to reflect changes in market rental rates following a market rent review). In such circumstances, the lease liability should be remeasured to reflect those revised lease payments only when there is a change in the cash flows (i.e. when the adjustment to the lease payments takes effect).</a:t>
            </a:r>
          </a:p>
          <a:p>
            <a:pPr marL="0" indent="0" algn="just">
              <a:buNone/>
            </a:pPr>
            <a:endParaRPr lang="en-AU" sz="1600" b="1" dirty="0"/>
          </a:p>
          <a:p>
            <a:pPr marL="0" indent="0" algn="just">
              <a:buNone/>
            </a:pPr>
            <a:r>
              <a:rPr lang="en-AU" sz="1800" b="1" dirty="0"/>
              <a:t>Other variable lease payments (e.g. payments linked to sale or usage)</a:t>
            </a:r>
          </a:p>
          <a:p>
            <a:pPr marL="0" indent="0" algn="just">
              <a:buNone/>
            </a:pPr>
            <a:r>
              <a:rPr lang="en-AU" sz="1600" dirty="0"/>
              <a:t>Recognise an expense in the period that the event or condition that triggers the payment occurs</a:t>
            </a:r>
          </a:p>
          <a:p>
            <a:pPr marL="0" indent="0" algn="just">
              <a:buNone/>
            </a:pPr>
            <a:endParaRPr lang="en-AU" sz="1600" dirty="0"/>
          </a:p>
          <a:p>
            <a:pPr marL="0" indent="0" algn="just">
              <a:buNone/>
            </a:pPr>
            <a:r>
              <a:rPr lang="en-AU" sz="1800" b="1" dirty="0"/>
              <a:t>In-substance fixed lease payments (i.e. contract terms ensure the payment of a fixed amount is unavoidable)</a:t>
            </a:r>
          </a:p>
          <a:p>
            <a:pPr marL="0" indent="0" algn="just">
              <a:buNone/>
            </a:pPr>
            <a:r>
              <a:rPr lang="en-AU" sz="1600" dirty="0"/>
              <a:t>Treat as fixed lease payments</a:t>
            </a:r>
          </a:p>
        </p:txBody>
      </p:sp>
    </p:spTree>
    <p:extLst>
      <p:ext uri="{BB962C8B-B14F-4D97-AF65-F5344CB8AC3E}">
        <p14:creationId xmlns:p14="http://schemas.microsoft.com/office/powerpoint/2010/main" val="393545030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Accounting for Leases</a:t>
            </a:r>
            <a:endParaRPr lang="en-AU" b="1" dirty="0">
              <a:solidFill>
                <a:schemeClr val="tx2">
                  <a:lumMod val="60000"/>
                  <a:lumOff val="40000"/>
                </a:schemeClr>
              </a:solidFill>
            </a:endParaRPr>
          </a:p>
        </p:txBody>
      </p:sp>
      <p:sp>
        <p:nvSpPr>
          <p:cNvPr id="3" name="Content Placeholder 2"/>
          <p:cNvSpPr>
            <a:spLocks noGrp="1"/>
          </p:cNvSpPr>
          <p:nvPr>
            <p:ph idx="1"/>
          </p:nvPr>
        </p:nvSpPr>
        <p:spPr/>
        <p:txBody>
          <a:bodyPr>
            <a:noAutofit/>
          </a:bodyPr>
          <a:lstStyle/>
          <a:p>
            <a:pPr marL="0" indent="0">
              <a:buNone/>
            </a:pPr>
            <a:r>
              <a:rPr lang="en-AU" sz="2000" b="1" dirty="0"/>
              <a:t>Discount Rate</a:t>
            </a:r>
          </a:p>
          <a:p>
            <a:pPr marL="0" indent="0">
              <a:buNone/>
            </a:pPr>
            <a:r>
              <a:rPr lang="en-AU" sz="2000" dirty="0"/>
              <a:t>The lease payments should be discounted using:</a:t>
            </a:r>
          </a:p>
          <a:p>
            <a:pPr marL="0" indent="0">
              <a:buNone/>
            </a:pPr>
            <a:endParaRPr lang="en-AU" sz="2000" dirty="0"/>
          </a:p>
          <a:p>
            <a:r>
              <a:rPr lang="en-AU" sz="2000" dirty="0"/>
              <a:t>the interest rate implicit in the lease; or</a:t>
            </a:r>
          </a:p>
          <a:p>
            <a:endParaRPr lang="en-AU" sz="2000" dirty="0"/>
          </a:p>
          <a:p>
            <a:pPr marL="400050" lvl="1" indent="0">
              <a:buNone/>
            </a:pPr>
            <a:r>
              <a:rPr lang="en-AU" sz="1600" dirty="0"/>
              <a:t>Expect to see future lease agreements to contain discount rates</a:t>
            </a:r>
          </a:p>
          <a:p>
            <a:endParaRPr lang="en-AU" sz="2000" dirty="0"/>
          </a:p>
          <a:p>
            <a:r>
              <a:rPr lang="en-AU" sz="2000" dirty="0"/>
              <a:t>if the interest rate implicit in the lease cannot be readily determined, the lessee’s incremental borrowing rate (IBR).</a:t>
            </a:r>
          </a:p>
          <a:p>
            <a:endParaRPr lang="en-AU" sz="2000" dirty="0"/>
          </a:p>
          <a:p>
            <a:pPr marL="400050" lvl="1" indent="0">
              <a:buNone/>
            </a:pPr>
            <a:r>
              <a:rPr lang="en-AU" sz="1600" dirty="0"/>
              <a:t>Lessee’s IBR is the rate of interest that a lessee would have to pay to borrow over a similar term, and with a similar security, the funds necessary to obtain an asset of a similar value to the right-of use (ROU) asset in a similar economic environment.</a:t>
            </a:r>
          </a:p>
        </p:txBody>
      </p:sp>
    </p:spTree>
    <p:extLst>
      <p:ext uri="{BB962C8B-B14F-4D97-AF65-F5344CB8AC3E}">
        <p14:creationId xmlns:p14="http://schemas.microsoft.com/office/powerpoint/2010/main" val="390495869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Accounting for Leases</a:t>
            </a:r>
          </a:p>
        </p:txBody>
      </p:sp>
      <p:sp>
        <p:nvSpPr>
          <p:cNvPr id="3" name="Content Placeholder 2"/>
          <p:cNvSpPr>
            <a:spLocks noGrp="1"/>
          </p:cNvSpPr>
          <p:nvPr>
            <p:ph idx="1"/>
          </p:nvPr>
        </p:nvSpPr>
        <p:spPr/>
        <p:txBody>
          <a:bodyPr>
            <a:noAutofit/>
          </a:bodyPr>
          <a:lstStyle/>
          <a:p>
            <a:pPr marL="0" indent="0" algn="just">
              <a:buNone/>
            </a:pPr>
            <a:r>
              <a:rPr lang="en-AU" sz="2000" b="1" dirty="0"/>
              <a:t>Revision of discount rates</a:t>
            </a:r>
          </a:p>
          <a:p>
            <a:pPr marL="0" indent="0" algn="just">
              <a:buNone/>
            </a:pPr>
            <a:endParaRPr lang="en-AU" sz="1800" dirty="0"/>
          </a:p>
          <a:p>
            <a:pPr marL="0" indent="0" algn="just">
              <a:buNone/>
            </a:pPr>
            <a:r>
              <a:rPr lang="en-AU" sz="1800" dirty="0"/>
              <a:t>A lessee remeasures the lease liability at the date of reassessment using a revised discount rate when there is:</a:t>
            </a:r>
          </a:p>
          <a:p>
            <a:pPr algn="just"/>
            <a:r>
              <a:rPr lang="en-AU" sz="1800" dirty="0"/>
              <a:t>a change in the lease term;</a:t>
            </a:r>
          </a:p>
          <a:p>
            <a:pPr algn="just"/>
            <a:r>
              <a:rPr lang="en-AU" sz="1800" dirty="0"/>
              <a:t>a change in the assessment of whether the lessee is reasonably certain to exercise an option to purchase the underlying asset; or</a:t>
            </a:r>
          </a:p>
          <a:p>
            <a:pPr algn="just"/>
            <a:r>
              <a:rPr lang="en-AU" sz="1800" dirty="0"/>
              <a:t>a change in floating interest rates, resulting in a change in future lease payments</a:t>
            </a:r>
          </a:p>
          <a:p>
            <a:pPr marL="0" indent="0" algn="just">
              <a:buNone/>
            </a:pPr>
            <a:endParaRPr lang="en-AU" sz="1800" dirty="0"/>
          </a:p>
          <a:p>
            <a:pPr marL="0" indent="0" algn="just">
              <a:buNone/>
            </a:pPr>
            <a:r>
              <a:rPr lang="en-AU" sz="1800" dirty="0"/>
              <a:t>A lessee </a:t>
            </a:r>
            <a:r>
              <a:rPr lang="en-AU" sz="1800" u="sng" dirty="0"/>
              <a:t>does not reassess</a:t>
            </a:r>
            <a:r>
              <a:rPr lang="en-AU" sz="1800" dirty="0"/>
              <a:t> the discount rate when there is a change in future lease payments due to a change in an index – e.g. the consumer price index.</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081152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Accounting for Leases</a:t>
            </a:r>
          </a:p>
        </p:txBody>
      </p:sp>
      <p:sp>
        <p:nvSpPr>
          <p:cNvPr id="3" name="Content Placeholder 2"/>
          <p:cNvSpPr>
            <a:spLocks noGrp="1"/>
          </p:cNvSpPr>
          <p:nvPr>
            <p:ph idx="1"/>
          </p:nvPr>
        </p:nvSpPr>
        <p:spPr/>
        <p:txBody>
          <a:bodyPr>
            <a:noAutofit/>
          </a:bodyPr>
          <a:lstStyle/>
          <a:p>
            <a:pPr marL="0" indent="0">
              <a:buNone/>
            </a:pPr>
            <a:r>
              <a:rPr lang="en-AU" sz="2000" b="1" dirty="0"/>
              <a:t>Re-measurement of lease liability</a:t>
            </a:r>
          </a:p>
          <a:p>
            <a:pPr marL="0" indent="0">
              <a:buNone/>
            </a:pPr>
            <a:r>
              <a:rPr lang="en-AU" sz="2000" dirty="0"/>
              <a:t>Lease liability is re-measured with a corresponding adjustment to the right-of-use asset when:</a:t>
            </a:r>
          </a:p>
          <a:p>
            <a:pPr marL="0" indent="0">
              <a:buNone/>
            </a:pPr>
            <a:endParaRPr lang="en-AU" sz="2000" dirty="0"/>
          </a:p>
          <a:p>
            <a:r>
              <a:rPr lang="en-AU" sz="2000" dirty="0"/>
              <a:t>The lease term is revised</a:t>
            </a:r>
          </a:p>
          <a:p>
            <a:endParaRPr lang="en-AU" sz="2000" dirty="0"/>
          </a:p>
          <a:p>
            <a:r>
              <a:rPr lang="en-AU" sz="2000" dirty="0"/>
              <a:t>Future lease payments based on an index or rate are revised</a:t>
            </a:r>
          </a:p>
          <a:p>
            <a:endParaRPr lang="en-AU" sz="2000" dirty="0"/>
          </a:p>
          <a:p>
            <a:r>
              <a:rPr lang="en-AU" sz="2000" dirty="0"/>
              <a:t>The lease is modified</a:t>
            </a:r>
          </a:p>
          <a:p>
            <a:endParaRPr lang="en-AU" sz="2000" dirty="0"/>
          </a:p>
          <a:p>
            <a:r>
              <a:rPr lang="en-AU" sz="2000" dirty="0"/>
              <a:t>There is a change in the amounts expected to be paid under residual value guarantees.</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055167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Accounting for Leases</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2000" b="1" dirty="0"/>
              <a:t>Lease Term – Considerations </a:t>
            </a:r>
          </a:p>
          <a:p>
            <a:pPr marL="0" indent="0" algn="just">
              <a:buNone/>
            </a:pPr>
            <a:endParaRPr lang="en-AU" sz="2000" b="1" dirty="0"/>
          </a:p>
          <a:p>
            <a:pPr marL="0" indent="0" algn="just">
              <a:buNone/>
            </a:pPr>
            <a:r>
              <a:rPr lang="en-AU" sz="1900" b="1" dirty="0"/>
              <a:t>Rent Free Periods</a:t>
            </a:r>
          </a:p>
          <a:p>
            <a:pPr marL="0" indent="0" algn="just">
              <a:buNone/>
            </a:pPr>
            <a:r>
              <a:rPr lang="en-AU" sz="1900" dirty="0"/>
              <a:t>The lease term includes any rent-free periods provided to the lessee by the lessor.</a:t>
            </a:r>
          </a:p>
          <a:p>
            <a:pPr marL="0" indent="0" algn="just">
              <a:buNone/>
            </a:pPr>
            <a:endParaRPr lang="en-AU" sz="1900" dirty="0"/>
          </a:p>
          <a:p>
            <a:pPr marL="0" indent="0" algn="just">
              <a:buNone/>
            </a:pPr>
            <a:r>
              <a:rPr lang="en-AU" sz="1900" b="1" dirty="0"/>
              <a:t>Lessor termination options</a:t>
            </a:r>
          </a:p>
          <a:p>
            <a:pPr marL="0" indent="0" algn="just">
              <a:buNone/>
            </a:pPr>
            <a:r>
              <a:rPr lang="en-AU" sz="1900" dirty="0"/>
              <a:t>If only a lessor has the right to terminate a lease, the non-cancellable period of the lease includes the period covered by the option to terminate the lease.</a:t>
            </a:r>
          </a:p>
          <a:p>
            <a:pPr marL="0" indent="0" algn="just">
              <a:buNone/>
            </a:pPr>
            <a:endParaRPr lang="en-AU" sz="1900" b="1" dirty="0"/>
          </a:p>
          <a:p>
            <a:pPr marL="0" indent="0" algn="just">
              <a:buNone/>
            </a:pPr>
            <a:r>
              <a:rPr lang="en-AU" sz="1900" b="1" dirty="0"/>
              <a:t>Revision of lease term</a:t>
            </a:r>
          </a:p>
          <a:p>
            <a:pPr marL="0" indent="0" algn="just">
              <a:buNone/>
            </a:pPr>
            <a:r>
              <a:rPr lang="en-AU" sz="1900" dirty="0"/>
              <a:t>An entity should revise the lease term if there is a change in the non-cancellable period of a lease.</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721965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chemeClr val="accent1"/>
                </a:solidFill>
              </a:rPr>
              <a:t>AASB 16: Accounting for Leases</a:t>
            </a:r>
          </a:p>
        </p:txBody>
      </p:sp>
      <p:sp>
        <p:nvSpPr>
          <p:cNvPr id="3" name="Content Placeholder 2"/>
          <p:cNvSpPr>
            <a:spLocks noGrp="1"/>
          </p:cNvSpPr>
          <p:nvPr>
            <p:ph idx="1"/>
          </p:nvPr>
        </p:nvSpPr>
        <p:spPr>
          <a:xfrm>
            <a:off x="457200" y="1600200"/>
            <a:ext cx="8229600" cy="4525963"/>
          </a:xfrm>
        </p:spPr>
        <p:txBody>
          <a:bodyPr>
            <a:noAutofit/>
          </a:bodyPr>
          <a:lstStyle/>
          <a:p>
            <a:pPr marL="0" indent="0" algn="just">
              <a:buNone/>
            </a:pPr>
            <a:r>
              <a:rPr lang="en-AU" sz="2000" b="1" dirty="0"/>
              <a:t>Lease Term – Considerations </a:t>
            </a:r>
          </a:p>
          <a:p>
            <a:pPr marL="0" indent="0" algn="just">
              <a:buNone/>
            </a:pPr>
            <a:endParaRPr lang="en-AU" sz="1900" b="1" dirty="0"/>
          </a:p>
          <a:p>
            <a:pPr marL="0" indent="0" algn="just">
              <a:buNone/>
            </a:pPr>
            <a:r>
              <a:rPr lang="en-AU" sz="1900" b="1" dirty="0"/>
              <a:t>Assessment of lessee extension and termination options</a:t>
            </a:r>
          </a:p>
          <a:p>
            <a:pPr marL="0" indent="0" algn="just">
              <a:buNone/>
            </a:pPr>
            <a:r>
              <a:rPr lang="en-AU" sz="1900" dirty="0"/>
              <a:t>At the commencement date, the entity should assess whether the lessee is reasonably certain:</a:t>
            </a:r>
          </a:p>
          <a:p>
            <a:pPr algn="just"/>
            <a:r>
              <a:rPr lang="en-AU" sz="1900" dirty="0"/>
              <a:t>to exercise an option to extend the lease; or</a:t>
            </a:r>
          </a:p>
          <a:p>
            <a:pPr algn="just"/>
            <a:r>
              <a:rPr lang="en-AU" sz="1900" dirty="0"/>
              <a:t>to exercise an option to purchase the underlying asset; or</a:t>
            </a:r>
          </a:p>
          <a:p>
            <a:pPr algn="just"/>
            <a:r>
              <a:rPr lang="en-AU" sz="1900" dirty="0"/>
              <a:t>not to exercise an option to terminate the lease.</a:t>
            </a:r>
          </a:p>
          <a:p>
            <a:pPr marL="0" indent="0" algn="just">
              <a:buNone/>
            </a:pPr>
            <a:endParaRPr lang="en-AU" sz="1900" dirty="0"/>
          </a:p>
          <a:p>
            <a:pPr marL="0" indent="0" algn="just">
              <a:buNone/>
            </a:pPr>
            <a:r>
              <a:rPr lang="en-AU" sz="1900" dirty="0"/>
              <a:t>In making these assessments, the entity considers all relevant facts and circumstances that create an economic incentive for the lessee to exercise, or not to exercise, the option, including any expected changes in facts and circumstances from the commencement date until the exercise date of the option.</a:t>
            </a:r>
          </a:p>
        </p:txBody>
      </p:sp>
      <p:pic>
        <p:nvPicPr>
          <p:cNvPr id="4" name="Picture 3" descr="K:\Marketing\Visual identity\Logos\Collins &amp; Co high res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221" y="5943600"/>
            <a:ext cx="1497558" cy="688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04974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2505</TotalTime>
  <Words>9770</Words>
  <Application>Microsoft Office PowerPoint</Application>
  <PresentationFormat>On-screen Show (4:3)</PresentationFormat>
  <Paragraphs>1295</Paragraphs>
  <Slides>109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109</vt:i4>
      </vt:variant>
    </vt:vector>
  </HeadingPairs>
  <TitlesOfParts>
    <vt:vector size="113" baseType="lpstr">
      <vt:lpstr>Arial</vt:lpstr>
      <vt:lpstr>Calibri</vt:lpstr>
      <vt:lpstr>Wingdings</vt:lpstr>
      <vt:lpstr>Office Theme</vt:lpstr>
      <vt:lpstr>         AASB 15, AASB 16 &amp; AASB 1058  Practical workshop  How to get your NFP organisation ready for the new Accounting Standards  NFP Conference - 14 March 2019  </vt:lpstr>
      <vt:lpstr>PowerPoint Presentation</vt:lpstr>
      <vt:lpstr>Introduction to Session 1</vt:lpstr>
      <vt:lpstr>AASB 15: Overview</vt:lpstr>
      <vt:lpstr>AASB 15 – Revenue/ Income Streams</vt:lpstr>
      <vt:lpstr>AASB 15 &amp; AASB 1058</vt:lpstr>
      <vt:lpstr>AASB 15 – 5 Step Model</vt:lpstr>
      <vt:lpstr>AASB 1058: Contract Criteria</vt:lpstr>
      <vt:lpstr>AASB 15 – Step 1</vt:lpstr>
      <vt:lpstr>AASB 15 – Step 1 (Cont.)</vt:lpstr>
      <vt:lpstr>AASB 15 – Step 1 (Cont.)</vt:lpstr>
      <vt:lpstr>AASB 15 – Step 1 (Cont.)</vt:lpstr>
      <vt:lpstr>AASB 15 – Step 1 (Cont.)</vt:lpstr>
      <vt:lpstr>AASB 15 – Step 2 </vt:lpstr>
      <vt:lpstr>AASB 15 – Step 2 (Cont.)</vt:lpstr>
      <vt:lpstr>AASB 15 – Step 3</vt:lpstr>
      <vt:lpstr>AASB 15 – Step 3 (Cont.)</vt:lpstr>
      <vt:lpstr>AASB 15 – Step 4</vt:lpstr>
      <vt:lpstr>AASB 15 – Step 4 (Cont.)</vt:lpstr>
      <vt:lpstr>AASB 15 – Step 4 (Cont.)</vt:lpstr>
      <vt:lpstr>AASB 15 – Step 5</vt:lpstr>
      <vt:lpstr>AASB 15 – Step 5 (Cont.)</vt:lpstr>
      <vt:lpstr>AASB 15 – Step 5 (Cont.)</vt:lpstr>
      <vt:lpstr>AASB 15 – Implementation Issues</vt:lpstr>
      <vt:lpstr>AASB 15 – Implementation Issues</vt:lpstr>
      <vt:lpstr>AASB 15 – Example 1</vt:lpstr>
      <vt:lpstr>AASB 15 – Example 1 (Cont.)</vt:lpstr>
      <vt:lpstr>AASB 15 – Example 2</vt:lpstr>
      <vt:lpstr>AASB 15 – Example 2 (Cont.)</vt:lpstr>
      <vt:lpstr>AASB 15 – Implementation Issues</vt:lpstr>
      <vt:lpstr>AASB 15 – Implementation Issues</vt:lpstr>
      <vt:lpstr>AASB 15 – Example 3</vt:lpstr>
      <vt:lpstr>AASB 15 – Example 3 (Cont.)</vt:lpstr>
      <vt:lpstr>AASB 15 – Example 4</vt:lpstr>
      <vt:lpstr>AASB 15 – Example 4 (Cont.)</vt:lpstr>
      <vt:lpstr>AASB 15 – Implementation Issues</vt:lpstr>
      <vt:lpstr>AASB 15 – Implementation Issues</vt:lpstr>
      <vt:lpstr>AASB 15: Example 5 (Cont.)</vt:lpstr>
      <vt:lpstr>AASB 15: Example 5 (Cont.)</vt:lpstr>
      <vt:lpstr>AASB 15: Example 6</vt:lpstr>
      <vt:lpstr>AASB 15: Example 6 (Cont.)</vt:lpstr>
      <vt:lpstr>AASB 15: Example 7</vt:lpstr>
      <vt:lpstr>AASB 15: Example 7 (Cont.)</vt:lpstr>
      <vt:lpstr>AASB 15: Example 8</vt:lpstr>
      <vt:lpstr>AASB 15: Example 8 (Cont.)</vt:lpstr>
      <vt:lpstr>AASB 15: Example 9</vt:lpstr>
      <vt:lpstr>AASB 15: Example 9 (Cont.)</vt:lpstr>
      <vt:lpstr>AASB 15: TRANSITION METHODS</vt:lpstr>
      <vt:lpstr>AASB 15: TRANSITION METHODS </vt:lpstr>
      <vt:lpstr>AASB 15: KEY CONSIDERATIONS</vt:lpstr>
      <vt:lpstr>AASB 15: KEY CONSIDERATIONS</vt:lpstr>
      <vt:lpstr>AASB 15: Resources</vt:lpstr>
      <vt:lpstr>PowerPoint Presentation</vt:lpstr>
      <vt:lpstr>Introduction to Session 2</vt:lpstr>
      <vt:lpstr>AASB 1058: Overview</vt:lpstr>
      <vt:lpstr>AASB 1058: Overview</vt:lpstr>
      <vt:lpstr>AASB 1058: Overview</vt:lpstr>
      <vt:lpstr>AASB 1058: Overview</vt:lpstr>
      <vt:lpstr>AASB 1058: Implementation Issues</vt:lpstr>
      <vt:lpstr>AASB 1058: Example 1</vt:lpstr>
      <vt:lpstr>AASB 1058: Example 1 (Cont.)</vt:lpstr>
      <vt:lpstr>AASB 1058: Example 2</vt:lpstr>
      <vt:lpstr>AASB 1058: Example 2 (Cont.)</vt:lpstr>
      <vt:lpstr>AASB 1058: Peppercorn Leases</vt:lpstr>
      <vt:lpstr>AASB 1058: Peppercorn Leases</vt:lpstr>
      <vt:lpstr>AASB 1058: Peppercorn Leases</vt:lpstr>
      <vt:lpstr>AASB 1058: Example 3</vt:lpstr>
      <vt:lpstr>AASB 1058: Example 3 (Cont.)</vt:lpstr>
      <vt:lpstr>AASB 1058: Transition</vt:lpstr>
      <vt:lpstr>AASB 1058: Key Considerations</vt:lpstr>
      <vt:lpstr>AASB 1058: Key Considerations</vt:lpstr>
      <vt:lpstr>AASB 1058: Resources</vt:lpstr>
      <vt:lpstr>PowerPoint Presentation</vt:lpstr>
      <vt:lpstr>Introduction to Session 3</vt:lpstr>
      <vt:lpstr>AASB 16: Overview</vt:lpstr>
      <vt:lpstr>AASB 16: Overview</vt:lpstr>
      <vt:lpstr>AASB 16 – Impact on Lessee</vt:lpstr>
      <vt:lpstr>AASB 16 – What is a Lease?</vt:lpstr>
      <vt:lpstr>AASB 16 – What is a Lease?</vt:lpstr>
      <vt:lpstr>AASB 16: Recognition Exemptions</vt:lpstr>
      <vt:lpstr>AASB 16: Recognition Exemptions</vt:lpstr>
      <vt:lpstr>AASB 16: Recognition Exemptions</vt:lpstr>
      <vt:lpstr>AASB 16: Recognition Exemptions</vt:lpstr>
      <vt:lpstr>AASB 16: Accounting for Leases</vt:lpstr>
      <vt:lpstr>AASB 16: Accounting for Leases</vt:lpstr>
      <vt:lpstr>AASB 16: Accounting for Leases</vt:lpstr>
      <vt:lpstr>AASB 16: Accounting for Leases</vt:lpstr>
      <vt:lpstr>AASB 16: Accounting for Leases</vt:lpstr>
      <vt:lpstr>AASB 16: Accounting for Leases</vt:lpstr>
      <vt:lpstr>AASB 16: Accounting for Leases</vt:lpstr>
      <vt:lpstr>AASB 16: Accounting for Leases</vt:lpstr>
      <vt:lpstr>AASB 16: Accounting for Leases</vt:lpstr>
      <vt:lpstr>AASB 16: Accounting for Leases</vt:lpstr>
      <vt:lpstr>AASB 16: Accounting for Leases</vt:lpstr>
      <vt:lpstr>AASB 16: Accounting for Leases</vt:lpstr>
      <vt:lpstr>AASB 16: Accounting for Leases</vt:lpstr>
      <vt:lpstr>AASB 16: Accounting for Leases</vt:lpstr>
      <vt:lpstr>AASB 16: Accounting for Leases</vt:lpstr>
      <vt:lpstr>AASB 16: Accounting for Leases</vt:lpstr>
      <vt:lpstr>AASB 16: Accounting for Leases</vt:lpstr>
      <vt:lpstr>AASB 16: Implementation Issues</vt:lpstr>
      <vt:lpstr>AASB 16: Implementation Issues</vt:lpstr>
      <vt:lpstr>AASB 16: TRANSITION METHODS</vt:lpstr>
      <vt:lpstr>AASB 16: TRANSITION METHODS </vt:lpstr>
      <vt:lpstr>AASB 16: Key Considerations</vt:lpstr>
      <vt:lpstr>AASB 16: Key Considerations</vt:lpstr>
      <vt:lpstr>AASB 16: Resources</vt:lpstr>
      <vt:lpstr>Questions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financial statements in a nut shell</dc:title>
  <dc:creator>Ryk</dc:creator>
  <cp:lastModifiedBy>Ryk Eksteen</cp:lastModifiedBy>
  <cp:revision>327</cp:revision>
  <cp:lastPrinted>2018-01-30T05:33:15Z</cp:lastPrinted>
  <dcterms:created xsi:type="dcterms:W3CDTF">2006-08-16T00:00:00Z</dcterms:created>
  <dcterms:modified xsi:type="dcterms:W3CDTF">2019-03-07T05:47:13Z</dcterms:modified>
</cp:coreProperties>
</file>