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3"/>
  </p:notesMasterIdLst>
  <p:sldIdLst>
    <p:sldId id="256" r:id="rId2"/>
    <p:sldId id="258" r:id="rId3"/>
    <p:sldId id="273" r:id="rId4"/>
    <p:sldId id="280" r:id="rId5"/>
    <p:sldId id="281" r:id="rId6"/>
    <p:sldId id="278" r:id="rId7"/>
    <p:sldId id="279" r:id="rId8"/>
    <p:sldId id="274" r:id="rId9"/>
    <p:sldId id="277" r:id="rId10"/>
    <p:sldId id="261" r:id="rId11"/>
    <p:sldId id="266" r:id="rId12"/>
    <p:sldId id="272" r:id="rId13"/>
    <p:sldId id="259" r:id="rId14"/>
    <p:sldId id="271" r:id="rId15"/>
    <p:sldId id="262" r:id="rId16"/>
    <p:sldId id="264" r:id="rId17"/>
    <p:sldId id="265" r:id="rId18"/>
    <p:sldId id="275" r:id="rId19"/>
    <p:sldId id="282" r:id="rId20"/>
    <p:sldId id="269" r:id="rId21"/>
    <p:sldId id="270" r:id="rId22"/>
  </p:sldIdLst>
  <p:sldSz cx="12192000" cy="6858000"/>
  <p:notesSz cx="6858000" cy="9144000"/>
  <p:defaultTextStyle>
    <a:defPPr>
      <a:defRPr lang="en-AU"/>
    </a:defPPr>
    <a:lvl1pPr algn="l" rtl="0" fontAlgn="base">
      <a:spcBef>
        <a:spcPct val="0"/>
      </a:spcBef>
      <a:spcAft>
        <a:spcPct val="0"/>
      </a:spcAft>
      <a:defRPr sz="2400" b="1" kern="1200">
        <a:solidFill>
          <a:schemeClr val="bg2"/>
        </a:solidFill>
        <a:latin typeface="Century Gothic" charset="0"/>
        <a:ea typeface="ＭＳ Ｐゴシック" charset="0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chemeClr val="bg2"/>
        </a:solidFill>
        <a:latin typeface="Century Gothic" charset="0"/>
        <a:ea typeface="ＭＳ Ｐゴシック" charset="0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chemeClr val="bg2"/>
        </a:solidFill>
        <a:latin typeface="Century Gothic" charset="0"/>
        <a:ea typeface="ＭＳ Ｐゴシック" charset="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chemeClr val="bg2"/>
        </a:solidFill>
        <a:latin typeface="Century Gothic" charset="0"/>
        <a:ea typeface="ＭＳ Ｐゴシック" charset="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chemeClr val="bg2"/>
        </a:solidFill>
        <a:latin typeface="Century Gothic" charset="0"/>
        <a:ea typeface="ＭＳ Ｐゴシック" charset="0"/>
        <a:cs typeface="+mn-cs"/>
      </a:defRPr>
    </a:lvl5pPr>
    <a:lvl6pPr marL="2286000" algn="l" defTabSz="457200" rtl="0" eaLnBrk="1" latinLnBrk="0" hangingPunct="1">
      <a:defRPr sz="2400" b="1" kern="1200">
        <a:solidFill>
          <a:schemeClr val="bg2"/>
        </a:solidFill>
        <a:latin typeface="Century Gothic" charset="0"/>
        <a:ea typeface="ＭＳ Ｐゴシック" charset="0"/>
        <a:cs typeface="+mn-cs"/>
      </a:defRPr>
    </a:lvl6pPr>
    <a:lvl7pPr marL="2743200" algn="l" defTabSz="457200" rtl="0" eaLnBrk="1" latinLnBrk="0" hangingPunct="1">
      <a:defRPr sz="2400" b="1" kern="1200">
        <a:solidFill>
          <a:schemeClr val="bg2"/>
        </a:solidFill>
        <a:latin typeface="Century Gothic" charset="0"/>
        <a:ea typeface="ＭＳ Ｐゴシック" charset="0"/>
        <a:cs typeface="+mn-cs"/>
      </a:defRPr>
    </a:lvl7pPr>
    <a:lvl8pPr marL="3200400" algn="l" defTabSz="457200" rtl="0" eaLnBrk="1" latinLnBrk="0" hangingPunct="1">
      <a:defRPr sz="2400" b="1" kern="1200">
        <a:solidFill>
          <a:schemeClr val="bg2"/>
        </a:solidFill>
        <a:latin typeface="Century Gothic" charset="0"/>
        <a:ea typeface="ＭＳ Ｐゴシック" charset="0"/>
        <a:cs typeface="+mn-cs"/>
      </a:defRPr>
    </a:lvl8pPr>
    <a:lvl9pPr marL="3657600" algn="l" defTabSz="457200" rtl="0" eaLnBrk="1" latinLnBrk="0" hangingPunct="1">
      <a:defRPr sz="2400" b="1" kern="1200">
        <a:solidFill>
          <a:schemeClr val="bg2"/>
        </a:solidFill>
        <a:latin typeface="Century Gothic" charset="0"/>
        <a:ea typeface="ＭＳ Ｐゴシック" charset="0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868"/>
    <p:restoredTop sz="94697"/>
  </p:normalViewPr>
  <p:slideViewPr>
    <p:cSldViewPr snapToGrid="0" snapToObjects="1">
      <p:cViewPr varScale="1">
        <p:scale>
          <a:sx n="93" d="100"/>
          <a:sy n="93" d="100"/>
        </p:scale>
        <p:origin x="216" y="5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AE3460-6CAE-854B-BF31-99EFA79B1C0E}" type="datetimeFigureOut">
              <a:rPr lang="en-US" smtClean="0"/>
              <a:t>3/4/19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7BBA60-53C1-0144-8DB2-708CDC5B390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67830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7BBA60-53C1-0144-8DB2-708CDC5B3907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55097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mi-NZ" dirty="0"/>
              <a:t>CLICK TO EDIT TITLE</a:t>
            </a:r>
            <a:endParaRPr lang="en-AU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1217204" y="1920263"/>
            <a:ext cx="10075701" cy="2855541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>
          <a:xfrm>
            <a:off x="1217450" y="1101632"/>
            <a:ext cx="10075455" cy="80803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800" b="0" i="0">
                <a:solidFill>
                  <a:schemeClr val="bg2"/>
                </a:solidFill>
                <a:latin typeface="Futura Medium BT"/>
                <a:cs typeface="Futura Medium B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621830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resentation N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Powerpoint presentation 1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47"/>
            <a:ext cx="12192000" cy="6858000"/>
          </a:xfrm>
          <a:prstGeom prst="rect">
            <a:avLst/>
          </a:prstGeom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947808" y="2301256"/>
            <a:ext cx="10299541" cy="15049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400" b="0" i="0" baseline="0">
                <a:solidFill>
                  <a:schemeClr val="tx2"/>
                </a:solidFill>
                <a:latin typeface="Futura Light BT"/>
                <a:cs typeface="Futura Light BT"/>
              </a:defRPr>
            </a:lvl1pPr>
          </a:lstStyle>
          <a:p>
            <a:pPr lvl="0"/>
            <a:r>
              <a:rPr lang="mi-NZ" dirty="0"/>
              <a:t>CLICK TO EDIT PRESENTATION NAME</a:t>
            </a:r>
            <a:endParaRPr lang="en-AU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1" hasCustomPrompt="1"/>
          </p:nvPr>
        </p:nvSpPr>
        <p:spPr>
          <a:xfrm>
            <a:off x="943424" y="4070820"/>
            <a:ext cx="10291288" cy="86938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0" i="0">
                <a:solidFill>
                  <a:schemeClr val="bg2"/>
                </a:solidFill>
                <a:latin typeface="Futura Book BT"/>
                <a:cs typeface="Futura Book BT"/>
              </a:defRPr>
            </a:lvl1pPr>
          </a:lstStyle>
          <a:p>
            <a:pPr lvl="0"/>
            <a:r>
              <a:rPr lang="mi-NZ" dirty="0"/>
              <a:t>Click to edit Presentation subtitle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43367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ection Titl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owerpoint presentation 2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7533" name="Rectangle 13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1175283" y="1523879"/>
            <a:ext cx="9874516" cy="1924966"/>
          </a:xfrm>
          <a:noFill/>
        </p:spPr>
        <p:txBody>
          <a:bodyPr/>
          <a:lstStyle>
            <a:lvl1pPr marL="3175" indent="0" algn="l">
              <a:defRPr sz="4000" b="0" i="0">
                <a:solidFill>
                  <a:srgbClr val="011F6F"/>
                </a:solidFill>
                <a:latin typeface="Futura Light BT"/>
                <a:cs typeface="Futura Light BT"/>
              </a:defRPr>
            </a:lvl1pPr>
          </a:lstStyle>
          <a:p>
            <a:pPr lvl="0"/>
            <a:r>
              <a:rPr lang="mi-NZ" noProof="0" dirty="0"/>
              <a:t>CLICK TO EDIT SECTION TITLE - OPTION A</a:t>
            </a:r>
            <a:endParaRPr lang="en-AU" noProof="0" dirty="0"/>
          </a:p>
        </p:txBody>
      </p:sp>
      <p:sp>
        <p:nvSpPr>
          <p:cNvPr id="107534" name="Rectangle 14"/>
          <p:cNvSpPr>
            <a:spLocks noGrp="1" noChangeArrowheads="1"/>
          </p:cNvSpPr>
          <p:nvPr>
            <p:ph type="subTitle" sz="quarter" idx="1" hasCustomPrompt="1"/>
          </p:nvPr>
        </p:nvSpPr>
        <p:spPr>
          <a:xfrm>
            <a:off x="1187923" y="3525486"/>
            <a:ext cx="9861876" cy="1307744"/>
          </a:xfrm>
          <a:prstGeom prst="rect">
            <a:avLst/>
          </a:prstGeom>
        </p:spPr>
        <p:txBody>
          <a:bodyPr/>
          <a:lstStyle>
            <a:lvl1pPr marL="0" indent="0" algn="l">
              <a:buFont typeface="Wingdings" charset="0"/>
              <a:buNone/>
              <a:defRPr sz="2400" b="0" i="0">
                <a:solidFill>
                  <a:srgbClr val="DA5A21"/>
                </a:solidFill>
                <a:latin typeface="Futura Book BT"/>
                <a:cs typeface="Futura Book BT"/>
              </a:defRPr>
            </a:lvl1pPr>
          </a:lstStyle>
          <a:p>
            <a:pPr lvl="0"/>
            <a:r>
              <a:rPr lang="mi-NZ" noProof="0" dirty="0"/>
              <a:t>Click to edit Section subtitle</a:t>
            </a:r>
            <a:endParaRPr lang="en-AU" noProof="0" dirty="0"/>
          </a:p>
        </p:txBody>
      </p:sp>
    </p:spTree>
    <p:extLst>
      <p:ext uri="{BB962C8B-B14F-4D97-AF65-F5344CB8AC3E}">
        <p14:creationId xmlns:p14="http://schemas.microsoft.com/office/powerpoint/2010/main" val="1059122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ection Titl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Powerpoint presentation 3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7533" name="Rectangle 13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1200559" y="2130426"/>
            <a:ext cx="7683583" cy="1470025"/>
          </a:xfrm>
          <a:noFill/>
        </p:spPr>
        <p:txBody>
          <a:bodyPr/>
          <a:lstStyle>
            <a:lvl1pPr marL="3175" indent="0" algn="ctr">
              <a:defRPr sz="4000" b="0" i="0">
                <a:solidFill>
                  <a:srgbClr val="011F6F"/>
                </a:solidFill>
                <a:latin typeface="Futura Light BT"/>
                <a:cs typeface="Futura Light BT"/>
              </a:defRPr>
            </a:lvl1pPr>
          </a:lstStyle>
          <a:p>
            <a:pPr lvl="0"/>
            <a:r>
              <a:rPr lang="mi-NZ" noProof="0" dirty="0"/>
              <a:t>CLICK TO EDIT SECTION TITLE - OPTION B</a:t>
            </a:r>
            <a:endParaRPr lang="en-AU" noProof="0" dirty="0"/>
          </a:p>
        </p:txBody>
      </p:sp>
      <p:sp>
        <p:nvSpPr>
          <p:cNvPr id="107534" name="Rectangle 14"/>
          <p:cNvSpPr>
            <a:spLocks noGrp="1" noChangeArrowheads="1"/>
          </p:cNvSpPr>
          <p:nvPr>
            <p:ph type="subTitle" sz="quarter" idx="1" hasCustomPrompt="1"/>
          </p:nvPr>
        </p:nvSpPr>
        <p:spPr>
          <a:xfrm>
            <a:off x="1200561" y="3886200"/>
            <a:ext cx="7696220" cy="1752600"/>
          </a:xfrm>
          <a:prstGeom prst="rect">
            <a:avLst/>
          </a:prstGeom>
        </p:spPr>
        <p:txBody>
          <a:bodyPr/>
          <a:lstStyle>
            <a:lvl1pPr marL="0" indent="0" algn="ctr">
              <a:buFont typeface="Wingdings" charset="0"/>
              <a:buNone/>
              <a:defRPr sz="2400" b="0" i="0">
                <a:solidFill>
                  <a:srgbClr val="DA5A21"/>
                </a:solidFill>
                <a:latin typeface="Futura Book BT"/>
                <a:cs typeface="Futura Book BT"/>
              </a:defRPr>
            </a:lvl1pPr>
          </a:lstStyle>
          <a:p>
            <a:pPr lvl="0"/>
            <a:r>
              <a:rPr lang="mi-NZ" noProof="0" dirty="0"/>
              <a:t>Click to edit Section subtitle</a:t>
            </a:r>
            <a:endParaRPr lang="en-AU" noProof="0" dirty="0"/>
          </a:p>
        </p:txBody>
      </p:sp>
    </p:spTree>
    <p:extLst>
      <p:ext uri="{BB962C8B-B14F-4D97-AF65-F5344CB8AC3E}">
        <p14:creationId xmlns:p14="http://schemas.microsoft.com/office/powerpoint/2010/main" val="3557548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 and Conten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mi-NZ" dirty="0"/>
              <a:t>CLICK TO EDIT SLIDE TITLE – OPTION A</a:t>
            </a:r>
            <a:endParaRPr lang="en-AU" dirty="0"/>
          </a:p>
        </p:txBody>
      </p:sp>
      <p:sp>
        <p:nvSpPr>
          <p:cNvPr id="7" name="Content Placeholder 4"/>
          <p:cNvSpPr>
            <a:spLocks noGrp="1"/>
          </p:cNvSpPr>
          <p:nvPr>
            <p:ph sz="quarter" idx="10"/>
          </p:nvPr>
        </p:nvSpPr>
        <p:spPr>
          <a:xfrm>
            <a:off x="1217204" y="1920263"/>
            <a:ext cx="10075701" cy="2855541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1"/>
          </p:nvPr>
        </p:nvSpPr>
        <p:spPr>
          <a:xfrm>
            <a:off x="1217450" y="1101632"/>
            <a:ext cx="10075455" cy="80803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800" b="0" i="0">
                <a:solidFill>
                  <a:schemeClr val="bg2"/>
                </a:solidFill>
                <a:latin typeface="Futura Medium BT"/>
                <a:cs typeface="Futura Medium B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84481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, Sub and Conten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0" y="125793"/>
            <a:ext cx="12192000" cy="735012"/>
          </a:xfrm>
          <a:prstGeom prst="rect">
            <a:avLst/>
          </a:prstGeom>
        </p:spPr>
        <p:txBody>
          <a:bodyPr vert="horz"/>
          <a:lstStyle>
            <a:lvl1pPr marL="892175" indent="0">
              <a:buNone/>
              <a:defRPr sz="3600" b="0" i="0" baseline="0">
                <a:solidFill>
                  <a:schemeClr val="tx2"/>
                </a:solidFill>
                <a:latin typeface="Futura Light BT"/>
                <a:cs typeface="Futura Light BT"/>
              </a:defRPr>
            </a:lvl1pPr>
          </a:lstStyle>
          <a:p>
            <a:pPr lvl="0"/>
            <a:r>
              <a:rPr lang="mi-NZ" dirty="0"/>
              <a:t>CLICK TO EDIT SLIDE TITLE – OPTION B</a:t>
            </a:r>
            <a:endParaRPr lang="en-AU" dirty="0"/>
          </a:p>
        </p:txBody>
      </p:sp>
      <p:pic>
        <p:nvPicPr>
          <p:cNvPr id="6" name="Picture 5" descr="Powerpoint presentation 7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Content Placeholder 4"/>
          <p:cNvSpPr>
            <a:spLocks noGrp="1"/>
          </p:cNvSpPr>
          <p:nvPr>
            <p:ph sz="quarter" idx="10"/>
          </p:nvPr>
        </p:nvSpPr>
        <p:spPr>
          <a:xfrm>
            <a:off x="1217204" y="1920263"/>
            <a:ext cx="10075701" cy="2855541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7" name="Content Placeholder 6"/>
          <p:cNvSpPr>
            <a:spLocks noGrp="1"/>
          </p:cNvSpPr>
          <p:nvPr>
            <p:ph sz="quarter" idx="11"/>
          </p:nvPr>
        </p:nvSpPr>
        <p:spPr>
          <a:xfrm>
            <a:off x="1217450" y="1101632"/>
            <a:ext cx="10075455" cy="80803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800" b="0" i="0">
                <a:solidFill>
                  <a:schemeClr val="bg2"/>
                </a:solidFill>
                <a:latin typeface="Futura Medium BT"/>
                <a:cs typeface="Futura Medium B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84792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, Sub and Content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Powerpoint presentation 6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0" y="3300925"/>
            <a:ext cx="12192000" cy="789263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896938" indent="0" algn="l" rtl="0" eaLnBrk="1" fontAlgn="base" hangingPunct="1">
              <a:spcBef>
                <a:spcPct val="0"/>
              </a:spcBef>
              <a:spcAft>
                <a:spcPct val="0"/>
              </a:spcAft>
              <a:defRPr sz="3600" b="0" i="0">
                <a:solidFill>
                  <a:schemeClr val="bg1"/>
                </a:solidFill>
                <a:latin typeface="Futura Light BT"/>
                <a:ea typeface="+mj-ea"/>
                <a:cs typeface="Futura Light BT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144A43"/>
                </a:solidFill>
                <a:latin typeface="Century Gothic" charset="0"/>
                <a:ea typeface="ＭＳ Ｐゴシック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144A43"/>
                </a:solidFill>
                <a:latin typeface="Century Gothic" charset="0"/>
                <a:ea typeface="ＭＳ Ｐゴシック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144A43"/>
                </a:solidFill>
                <a:latin typeface="Century Gothic" charset="0"/>
                <a:ea typeface="ＭＳ Ｐゴシック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144A43"/>
                </a:solidFill>
                <a:latin typeface="Century Gothic" charset="0"/>
                <a:ea typeface="ＭＳ Ｐゴシック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144A43"/>
                </a:solidFill>
                <a:latin typeface="Century Gothic" charset="0"/>
                <a:ea typeface="ＭＳ Ｐゴシック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144A43"/>
                </a:solidFill>
                <a:latin typeface="Century Gothic" charset="0"/>
                <a:ea typeface="ＭＳ Ｐゴシック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144A43"/>
                </a:solidFill>
                <a:latin typeface="Century Gothic" charset="0"/>
                <a:ea typeface="ＭＳ Ｐゴシック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144A43"/>
                </a:solidFill>
                <a:latin typeface="Century Gothic" charset="0"/>
                <a:ea typeface="ＭＳ Ｐゴシック" charset="0"/>
              </a:defRPr>
            </a:lvl9pPr>
          </a:lstStyle>
          <a:p>
            <a:r>
              <a:rPr lang="mi-NZ" sz="3600" b="0" i="0">
                <a:solidFill>
                  <a:schemeClr val="bg1"/>
                </a:solidFill>
                <a:latin typeface="Futura Light BT"/>
                <a:cs typeface="Futura Light BT"/>
              </a:rPr>
              <a:t>CLICK TO EDIT SLIDE TITLE – OPTION C</a:t>
            </a:r>
            <a:endParaRPr lang="en-AU" sz="3600" b="0" i="0" dirty="0">
              <a:solidFill>
                <a:schemeClr val="bg1"/>
              </a:solidFill>
              <a:latin typeface="Futura Light BT"/>
              <a:cs typeface="Futura Light BT"/>
            </a:endParaRPr>
          </a:p>
        </p:txBody>
      </p:sp>
      <p:sp>
        <p:nvSpPr>
          <p:cNvPr id="12" name="Content Placeholder 4"/>
          <p:cNvSpPr>
            <a:spLocks noGrp="1"/>
          </p:cNvSpPr>
          <p:nvPr>
            <p:ph sz="quarter" idx="10"/>
          </p:nvPr>
        </p:nvSpPr>
        <p:spPr>
          <a:xfrm>
            <a:off x="1217204" y="1920263"/>
            <a:ext cx="10075701" cy="2855541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3" name="Content Placeholder 6"/>
          <p:cNvSpPr>
            <a:spLocks noGrp="1"/>
          </p:cNvSpPr>
          <p:nvPr>
            <p:ph sz="quarter" idx="11"/>
          </p:nvPr>
        </p:nvSpPr>
        <p:spPr>
          <a:xfrm>
            <a:off x="1217450" y="1101632"/>
            <a:ext cx="10075455" cy="80803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800" b="0" i="0">
                <a:solidFill>
                  <a:schemeClr val="bg2"/>
                </a:solidFill>
                <a:latin typeface="Futura Medium BT"/>
                <a:cs typeface="Futura Medium B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0" y="104507"/>
            <a:ext cx="12192000" cy="808668"/>
          </a:xfrm>
          <a:prstGeom prst="rect">
            <a:avLst/>
          </a:prstGeom>
        </p:spPr>
        <p:txBody>
          <a:bodyPr vert="horz"/>
          <a:lstStyle>
            <a:lvl1pPr marL="892175" indent="0">
              <a:buNone/>
              <a:defRPr sz="3600" b="0" i="0">
                <a:solidFill>
                  <a:schemeClr val="bg1"/>
                </a:solidFill>
                <a:latin typeface="Futura Light BT"/>
                <a:cs typeface="Futura Light BT"/>
              </a:defRPr>
            </a:lvl1pPr>
          </a:lstStyle>
          <a:p>
            <a:pPr lvl="0"/>
            <a:r>
              <a:rPr lang="mi-NZ" dirty="0"/>
              <a:t>CLICK TO EDIT SLIDE TITLE – OPTION C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808595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2400" b="1" i="0" u="none" strike="noStrike" cap="none" normalizeH="0" baseline="0" dirty="0">
              <a:ln>
                <a:noFill/>
              </a:ln>
              <a:solidFill>
                <a:schemeClr val="bg2"/>
              </a:solidFill>
              <a:effectLst/>
              <a:latin typeface="Century Gothic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83244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FA13D8-E709-5A4E-BF7F-1741B9C34A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2A495E-3CA7-0642-9209-5702723D12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6C5BFB-59DB-C449-A747-29080E7D1C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3FA5A-B55A-BF47-BA4E-896C2D11247B}" type="datetimeFigureOut">
              <a:rPr lang="en-US" smtClean="0"/>
              <a:t>3/4/19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D6AC1C-FF72-BB48-9A24-98263F4E26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EC1EAF-2DF2-4147-B592-8F299CE1D1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8E663-F4B7-914B-86F9-F103EBE3FB4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2429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Powerpoint presentation 5.pdf"/>
          <p:cNvPicPr>
            <a:picLocks noChangeAspect="1"/>
          </p:cNvPicPr>
          <p:nvPr/>
        </p:nvPicPr>
        <p:blipFill rotWithShape="1">
          <a:blip r:embed="rId11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120556"/>
            <a:ext cx="12192000" cy="789263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mi-NZ" dirty="0"/>
              <a:t>CLICK TO EDIT TITLE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35676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txStyles>
    <p:titleStyle>
      <a:lvl1pPr marL="896938" indent="0" algn="l" rtl="0" eaLnBrk="1" fontAlgn="base" hangingPunct="1">
        <a:spcBef>
          <a:spcPct val="0"/>
        </a:spcBef>
        <a:spcAft>
          <a:spcPct val="0"/>
        </a:spcAft>
        <a:defRPr sz="3600" b="0" i="0">
          <a:solidFill>
            <a:schemeClr val="bg1"/>
          </a:solidFill>
          <a:latin typeface="Futura Light BT"/>
          <a:ea typeface="+mj-ea"/>
          <a:cs typeface="Futura Light BT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144A43"/>
          </a:solidFill>
          <a:latin typeface="Century Gothic" charset="0"/>
          <a:ea typeface="ＭＳ Ｐゴシック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144A43"/>
          </a:solidFill>
          <a:latin typeface="Century Gothic" charset="0"/>
          <a:ea typeface="ＭＳ Ｐゴシック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144A43"/>
          </a:solidFill>
          <a:latin typeface="Century Gothic" charset="0"/>
          <a:ea typeface="ＭＳ Ｐゴシック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144A43"/>
          </a:solidFill>
          <a:latin typeface="Century Gothic" charset="0"/>
          <a:ea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144A43"/>
          </a:solidFill>
          <a:latin typeface="Century Gothic" charset="0"/>
          <a:ea typeface="ＭＳ Ｐゴシック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144A43"/>
          </a:solidFill>
          <a:latin typeface="Century Gothic" charset="0"/>
          <a:ea typeface="ＭＳ Ｐゴシック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144A43"/>
          </a:solidFill>
          <a:latin typeface="Century Gothic" charset="0"/>
          <a:ea typeface="ＭＳ Ｐゴシック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144A43"/>
          </a:solidFill>
          <a:latin typeface="Century Gothic" charset="0"/>
          <a:ea typeface="ＭＳ Ｐゴシック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Wingdings" charset="0"/>
        <a:buChar char=""/>
        <a:defRPr sz="3200" b="0" i="0">
          <a:solidFill>
            <a:schemeClr val="tx1">
              <a:lumMod val="65000"/>
              <a:lumOff val="35000"/>
            </a:schemeClr>
          </a:solidFill>
          <a:latin typeface="Futura Book BT"/>
          <a:ea typeface="+mn-ea"/>
          <a:cs typeface="Futura Book BT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○"/>
        <a:defRPr sz="2800" b="0" i="0">
          <a:solidFill>
            <a:schemeClr val="tx1">
              <a:lumMod val="65000"/>
              <a:lumOff val="35000"/>
            </a:schemeClr>
          </a:solidFill>
          <a:latin typeface="Futura Book BT"/>
          <a:ea typeface="+mn-ea"/>
          <a:cs typeface="Futura Book B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b="0" i="0">
          <a:solidFill>
            <a:schemeClr val="tx1">
              <a:lumMod val="65000"/>
              <a:lumOff val="35000"/>
            </a:schemeClr>
          </a:solidFill>
          <a:latin typeface="Futura Book BT"/>
          <a:ea typeface="+mn-ea"/>
          <a:cs typeface="Futura Book B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◦"/>
        <a:defRPr sz="2000" b="0" i="0">
          <a:solidFill>
            <a:schemeClr val="tx1">
              <a:lumMod val="65000"/>
              <a:lumOff val="35000"/>
            </a:schemeClr>
          </a:solidFill>
          <a:latin typeface="Futura Book BT"/>
          <a:ea typeface="+mn-ea"/>
          <a:cs typeface="Futura Book B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Wingdings 2" charset="0"/>
        <a:buChar char=""/>
        <a:defRPr sz="2000" b="0" i="0">
          <a:solidFill>
            <a:schemeClr val="tx1">
              <a:lumMod val="65000"/>
              <a:lumOff val="35000"/>
            </a:schemeClr>
          </a:solidFill>
          <a:latin typeface="Futura Book BT"/>
          <a:ea typeface="+mn-ea"/>
          <a:cs typeface="Futura Book B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Wingdings 2" charset="0"/>
        <a:buChar char="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Wingdings 2" charset="0"/>
        <a:buChar char="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Wingdings 2" charset="0"/>
        <a:buChar char="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Wingdings 2" charset="0"/>
        <a:buChar char="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books.google.com.au/books?id=cw6wDAAAQBAJ&amp;pg=PP7&amp;lpg=PP7&amp;dq=David+Callahan,+The+Givers:+Wealth,+Power+and+Philanthropy+in+a+New+Gilded+Age,+New+York,+Knopf,+2017&amp;source=bl&amp;ots=y8OoKeHo0Y&amp;sig=BGTX_5omhGqXPxsja-KYH1WjDX4&amp;hl=en&amp;sa=X&amp;ved=0ahUKEwjqktTzpcLZAhWDXrwKHRXaB2o4ChDoAQhHMAg#v=snippet&amp;q=harvard&amp;f=fals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D50A81-B2CB-1248-A60F-D398369D7020}"/>
              </a:ext>
            </a:extLst>
          </p:cNvPr>
          <p:cNvSpPr>
            <a:spLocks noGrp="1"/>
          </p:cNvSpPr>
          <p:nvPr>
            <p:ph type="ctrTitle" sz="quarter"/>
          </p:nvPr>
        </p:nvSpPr>
        <p:spPr/>
        <p:txBody>
          <a:bodyPr>
            <a:normAutofit/>
          </a:bodyPr>
          <a:lstStyle/>
          <a:p>
            <a:r>
              <a:rPr lang="en-AU" dirty="0"/>
              <a:t>10 essential steps to help you create a successful fundraising strategy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6028F91-885A-E346-8629-196DF857A30A}"/>
              </a:ext>
            </a:extLst>
          </p:cNvPr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r>
              <a:rPr lang="en-US" dirty="0"/>
              <a:t>Pamela Sutton-Legaud CFRE MBA</a:t>
            </a:r>
          </a:p>
          <a:p>
            <a:r>
              <a:rPr lang="en-US" dirty="0"/>
              <a:t>Senior Consultant - AskRIGHT</a:t>
            </a:r>
          </a:p>
        </p:txBody>
      </p:sp>
    </p:spTree>
    <p:extLst>
      <p:ext uri="{BB962C8B-B14F-4D97-AF65-F5344CB8AC3E}">
        <p14:creationId xmlns:p14="http://schemas.microsoft.com/office/powerpoint/2010/main" val="2725480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640B3A-DC96-7A4F-9C1B-308868ACD9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3. WRITE IT DOWN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857427-F990-EE41-A2A1-511EE7A8B5A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17204" y="1920263"/>
            <a:ext cx="10075701" cy="4041150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A idea in your head is just a dream – write it down </a:t>
            </a:r>
          </a:p>
          <a:p>
            <a:pPr marL="0" indent="0">
              <a:buNone/>
            </a:pPr>
            <a:r>
              <a:rPr lang="en-US" dirty="0"/>
              <a:t>    and turn it into a plan</a:t>
            </a:r>
          </a:p>
          <a:p>
            <a:r>
              <a:rPr lang="en-US" dirty="0"/>
              <a:t>Write down your vision</a:t>
            </a:r>
          </a:p>
          <a:p>
            <a:r>
              <a:rPr lang="en-US" dirty="0"/>
              <a:t>Written plans can be:</a:t>
            </a:r>
          </a:p>
          <a:p>
            <a:pPr lvl="1"/>
            <a:r>
              <a:rPr lang="en-US" dirty="0"/>
              <a:t>Shared</a:t>
            </a:r>
          </a:p>
          <a:p>
            <a:pPr lvl="1"/>
            <a:r>
              <a:rPr lang="en-US" dirty="0"/>
              <a:t>Compared</a:t>
            </a:r>
          </a:p>
          <a:p>
            <a:pPr lvl="1"/>
            <a:r>
              <a:rPr lang="en-US" dirty="0"/>
              <a:t>Edited</a:t>
            </a:r>
          </a:p>
          <a:p>
            <a:pPr lvl="1"/>
            <a:r>
              <a:rPr lang="en-US" dirty="0"/>
              <a:t>Refined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</a:rPr>
              <a:t>Allocate a budget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</a:rPr>
              <a:t>Set measurable targets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</a:rPr>
              <a:t>Be SMART!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87A4476-82D0-124A-92AC-929EE31FCEA6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Plan your work and work your plan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FEADE5B-AEAC-C24D-AE53-42A5866A678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9148" y="2537650"/>
            <a:ext cx="4253757" cy="280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5366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DDFB1F-84F4-6A40-8FCF-AB4109D1DF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3. WRITE IT DOWN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EFBFB1-A77A-7149-B33F-1E82708FF45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17204" y="1920263"/>
            <a:ext cx="10481737" cy="3714055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Current situation</a:t>
            </a:r>
          </a:p>
          <a:p>
            <a:r>
              <a:rPr lang="en-US" dirty="0"/>
              <a:t>SWOT – Strengths, Weaknesses, Opportunities, Threats</a:t>
            </a:r>
          </a:p>
          <a:p>
            <a:r>
              <a:rPr lang="en-US" dirty="0"/>
              <a:t>Objectives – what are you aiming to do?</a:t>
            </a:r>
          </a:p>
          <a:p>
            <a:r>
              <a:rPr lang="en-US" dirty="0"/>
              <a:t>Data management – good data management is mandatory</a:t>
            </a:r>
          </a:p>
          <a:p>
            <a:r>
              <a:rPr lang="en-US" dirty="0"/>
              <a:t>Target audience – who will you talk to about your strategy?</a:t>
            </a:r>
          </a:p>
          <a:p>
            <a:r>
              <a:rPr lang="en-US" dirty="0"/>
              <a:t>Strategy – What is your approach?</a:t>
            </a:r>
          </a:p>
          <a:p>
            <a:r>
              <a:rPr lang="en-US" dirty="0"/>
              <a:t>Methodology – How will you implement your strategy?</a:t>
            </a:r>
          </a:p>
          <a:p>
            <a:r>
              <a:rPr lang="en-US" dirty="0"/>
              <a:t>Budget - what financial resources will you commit?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801BE95-16D4-3243-9D16-548E38544E41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WHAT’S IN A PLAN?</a:t>
            </a:r>
          </a:p>
        </p:txBody>
      </p:sp>
    </p:spTree>
    <p:extLst>
      <p:ext uri="{BB962C8B-B14F-4D97-AF65-F5344CB8AC3E}">
        <p14:creationId xmlns:p14="http://schemas.microsoft.com/office/powerpoint/2010/main" val="39316483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D9763A-6D05-6244-BD01-EB60687730D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0E7630-0D85-544C-9BE7-EA4A6FE28D1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217450" y="1101632"/>
            <a:ext cx="10075455" cy="4194763"/>
          </a:xfrm>
        </p:spPr>
        <p:txBody>
          <a:bodyPr>
            <a:normAutofit/>
          </a:bodyPr>
          <a:lstStyle/>
          <a:p>
            <a:r>
              <a:rPr lang="en-US" sz="4400" dirty="0"/>
              <a:t>Allocate Resources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</a:rPr>
              <a:t>Who’s responsible for fundraising? Dedicated resources make a big difference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</a:rPr>
              <a:t>How will your board contribute?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</a:rPr>
              <a:t>How can you utilize volunteers?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</a:rPr>
              <a:t>What is your fundraising budget?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dirty="0">
              <a:solidFill>
                <a:schemeClr val="tx1"/>
              </a:solidFill>
            </a:endParaRPr>
          </a:p>
          <a:p>
            <a:pPr marL="1200150" lvl="1" indent="-457200">
              <a:buFont typeface="Arial" panose="020B0604020202020204" pitchFamily="34" charset="0"/>
              <a:buChar char="•"/>
            </a:pPr>
            <a:endParaRPr lang="en-US" sz="3200" dirty="0">
              <a:solidFill>
                <a:schemeClr val="tx1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4400" dirty="0">
              <a:solidFill>
                <a:schemeClr val="tx1"/>
              </a:solidFill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7164C68-0659-6A40-8694-1E3BAB4C82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4. ALLOCATE RESOURCES</a:t>
            </a:r>
          </a:p>
        </p:txBody>
      </p:sp>
    </p:spTree>
    <p:extLst>
      <p:ext uri="{BB962C8B-B14F-4D97-AF65-F5344CB8AC3E}">
        <p14:creationId xmlns:p14="http://schemas.microsoft.com/office/powerpoint/2010/main" val="32148087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FB6CA-6C75-1840-BAFD-8B145548A5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5. GATHER INFORMATION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73D6CF-5C53-9341-87DF-69149224C2E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What are you trying to achieve?</a:t>
            </a:r>
          </a:p>
          <a:p>
            <a:r>
              <a:rPr lang="en-US" dirty="0"/>
              <a:t>Who will help you?</a:t>
            </a:r>
          </a:p>
          <a:p>
            <a:r>
              <a:rPr lang="en-US" dirty="0"/>
              <a:t>How does the project you’re fundraising for meet your organizational goals?</a:t>
            </a:r>
          </a:p>
          <a:p>
            <a:r>
              <a:rPr lang="en-US" dirty="0"/>
              <a:t>Who will do the work?</a:t>
            </a:r>
          </a:p>
          <a:p>
            <a:r>
              <a:rPr lang="en-US" dirty="0"/>
              <a:t>How much will it cost?</a:t>
            </a:r>
          </a:p>
          <a:p>
            <a:r>
              <a:rPr lang="en-US" dirty="0"/>
              <a:t>How will you achieve it?</a:t>
            </a:r>
          </a:p>
          <a:p>
            <a:r>
              <a:rPr lang="en-US" dirty="0"/>
              <a:t>By when?</a:t>
            </a:r>
          </a:p>
        </p:txBody>
      </p:sp>
    </p:spTree>
    <p:extLst>
      <p:ext uri="{BB962C8B-B14F-4D97-AF65-F5344CB8AC3E}">
        <p14:creationId xmlns:p14="http://schemas.microsoft.com/office/powerpoint/2010/main" val="661396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D49FFA-912A-5E4D-8CA0-B010BA71ED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6. CREATE IMPACT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B2956F-B03F-7647-8098-3CF562A3905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If you are a charity</a:t>
            </a:r>
          </a:p>
          <a:p>
            <a:r>
              <a:rPr lang="en-US" dirty="0"/>
              <a:t>If you are a corporate wanting to work with charities/nfp</a:t>
            </a:r>
          </a:p>
          <a:p>
            <a:r>
              <a:rPr lang="en-US" dirty="0"/>
              <a:t>If you want fundraising income</a:t>
            </a:r>
          </a:p>
          <a:p>
            <a:r>
              <a:rPr lang="en-US" dirty="0"/>
              <a:t>If you want to engage with sponsorship</a:t>
            </a:r>
          </a:p>
          <a:p>
            <a:endParaRPr lang="en-US" dirty="0"/>
          </a:p>
          <a:p>
            <a:r>
              <a:rPr lang="en-US" dirty="0"/>
              <a:t>NO STRATEGY = HIGH ACTIVITY/LOW IMPACT</a:t>
            </a:r>
          </a:p>
          <a:p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7AFB32C-55E7-D941-90F9-B252121D4814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Have a strategy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03718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FB7C61A-ADCD-4945-AFF1-574A2C6D20E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2203362"/>
            <a:ext cx="5558362" cy="3042378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CE09F5-CA6F-5E44-AB42-4EE7E13B750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17205" y="1920263"/>
            <a:ext cx="4878796" cy="2855541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Look for partners</a:t>
            </a:r>
          </a:p>
          <a:p>
            <a:r>
              <a:rPr lang="en-US" dirty="0"/>
              <a:t>Look for those doing similar/related work</a:t>
            </a:r>
          </a:p>
          <a:p>
            <a:r>
              <a:rPr lang="en-US" dirty="0"/>
              <a:t>Share resources</a:t>
            </a:r>
          </a:p>
          <a:p>
            <a:r>
              <a:rPr lang="en-US" dirty="0"/>
              <a:t>Build capacity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58F7A33-AA53-FD42-B37E-94FDC41828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7. COLLABORATE</a:t>
            </a:r>
          </a:p>
        </p:txBody>
      </p:sp>
    </p:spTree>
    <p:extLst>
      <p:ext uri="{BB962C8B-B14F-4D97-AF65-F5344CB8AC3E}">
        <p14:creationId xmlns:p14="http://schemas.microsoft.com/office/powerpoint/2010/main" val="42047840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703C89-698C-814B-83B6-D8C5E05BEC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7. CREATE LEVERAGE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C9E0A43-6BC4-F84D-9CFB-17C2C284CEA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59991" y="1505650"/>
            <a:ext cx="7427105" cy="476452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300" dirty="0"/>
              <a:t>Examples of great leverage in Australia:</a:t>
            </a:r>
          </a:p>
          <a:p>
            <a:r>
              <a:rPr lang="en-US" sz="2300" b="1" dirty="0"/>
              <a:t>Chuck Feeney</a:t>
            </a:r>
            <a:r>
              <a:rPr lang="en-US" sz="2300" dirty="0"/>
              <a:t> </a:t>
            </a:r>
            <a:r>
              <a:rPr lang="en-AU" sz="2300" dirty="0"/>
              <a:t>Atlantic Philanthropic made grants to 23 organizations across Queensland, Victoria, New South Wales and Tasmania, and co-funded the creation of eight new research institutes. Atlantic Philanthropic leveraged more than $2 billion in matched giving from state and federal governments and other donors. </a:t>
            </a:r>
            <a:endParaRPr lang="en-US" sz="2300" dirty="0"/>
          </a:p>
          <a:p>
            <a:r>
              <a:rPr lang="en-US" sz="2300" b="1" dirty="0"/>
              <a:t>David Thomas Challenge</a:t>
            </a:r>
            <a:r>
              <a:rPr lang="en-US" sz="2300" dirty="0"/>
              <a:t> </a:t>
            </a:r>
            <a:r>
              <a:rPr lang="en-AU" sz="2300" dirty="0"/>
              <a:t>remains among the biggest single private environmental pledges made and was a matching-funds program. It generated total grants of $28.1m for biodiversity conservation programs and projects with private Australians giving $12.6m.</a:t>
            </a:r>
          </a:p>
          <a:p>
            <a:endParaRPr lang="en-US" sz="2300" dirty="0"/>
          </a:p>
          <a:p>
            <a:pPr marL="0" indent="0" algn="ctr">
              <a:buNone/>
            </a:pPr>
            <a:r>
              <a:rPr lang="en-US" sz="2300" b="1" dirty="0"/>
              <a:t>Matching grants work! Ask your donors to consider a challenge grant.  Look at giving days.</a:t>
            </a:r>
          </a:p>
          <a:p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43096B4-5AD4-B646-B183-285FFAE2C05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24317" y="2010350"/>
            <a:ext cx="2554299" cy="255429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92A0193-0EE0-DD48-8F28-170FA10B501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24317" y="4203864"/>
            <a:ext cx="2554299" cy="1777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072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4AAC68-7AD2-2D4B-B41A-3B5634FF5A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645DAF-C665-0544-BABF-0C92AE1540D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17204" y="1920263"/>
            <a:ext cx="10075701" cy="357801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F78F63E-7457-9142-9438-29C400E8D1C8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Consider the type of donors you can service/attract/invest in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AA7B426-5A2B-4047-AE96-888931705EEA}"/>
              </a:ext>
            </a:extLst>
          </p:cNvPr>
          <p:cNvSpPr txBox="1"/>
          <p:nvPr/>
        </p:nvSpPr>
        <p:spPr>
          <a:xfrm>
            <a:off x="439386" y="191996"/>
            <a:ext cx="110440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8. MATCH YOUR CHANNELS TO YOUR STRATEGY</a:t>
            </a:r>
          </a:p>
          <a:p>
            <a:endParaRPr lang="en-US" dirty="0"/>
          </a:p>
        </p:txBody>
      </p:sp>
      <p:pic>
        <p:nvPicPr>
          <p:cNvPr id="8" name="Picture 7" descr="A screenshot of a cell phone&#10;&#10;Description automatically generated">
            <a:extLst>
              <a:ext uri="{FF2B5EF4-FFF2-40B4-BE49-F238E27FC236}">
                <a16:creationId xmlns:a16="http://schemas.microsoft.com/office/drawing/2014/main" id="{5E762431-9830-924E-99C7-8D50D46A052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6026" y="1660281"/>
            <a:ext cx="7839947" cy="435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365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1F6D3F-127E-2E42-B699-4D36EF7C85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9. DIGITAL &amp; INTEGRATED FUNDRAISING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F1FECB-83F9-F246-944F-9D87858A443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109627" y="1465729"/>
            <a:ext cx="3798549" cy="2855541"/>
          </a:xfrm>
        </p:spPr>
        <p:txBody>
          <a:bodyPr/>
          <a:lstStyle/>
          <a:p>
            <a:r>
              <a:rPr lang="en-US" dirty="0"/>
              <a:t>Online campaigns – Movember, Dry July, Febfast </a:t>
            </a:r>
          </a:p>
          <a:p>
            <a:r>
              <a:rPr lang="en-US" dirty="0"/>
              <a:t>Crowdfunding – Pozible, </a:t>
            </a:r>
          </a:p>
          <a:p>
            <a:r>
              <a:rPr lang="en-US" dirty="0"/>
              <a:t>One to one – email, sms, apps</a:t>
            </a:r>
          </a:p>
          <a:p>
            <a:r>
              <a:rPr lang="en-US" dirty="0"/>
              <a:t>Integrated campaigns – annual appeals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C1B39F3-5962-0246-95A6-6C505598958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27081" y="1465729"/>
            <a:ext cx="6442190" cy="4397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2490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D831FAB-8D90-D047-914E-DAC803EBC4C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2001229"/>
            <a:ext cx="5668965" cy="285554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7DBBED9-CC11-3042-98D7-9AD0D5212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10. BUILD A CULTURE OF PHILANTHROPY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1B3528-2097-3041-B066-B3E7EB865A8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17205" y="1920263"/>
            <a:ext cx="4878796" cy="2855541"/>
          </a:xfrm>
        </p:spPr>
        <p:txBody>
          <a:bodyPr/>
          <a:lstStyle/>
          <a:p>
            <a:r>
              <a:rPr lang="en-US" dirty="0"/>
              <a:t>Leaders need to lead</a:t>
            </a:r>
          </a:p>
          <a:p>
            <a:r>
              <a:rPr lang="en-US" dirty="0"/>
              <a:t>Find ways for staff and to engage and participate</a:t>
            </a:r>
          </a:p>
          <a:p>
            <a:r>
              <a:rPr lang="en-US" dirty="0"/>
              <a:t>Share your strategy</a:t>
            </a:r>
          </a:p>
          <a:p>
            <a:r>
              <a:rPr lang="en-US" dirty="0"/>
              <a:t>Create a communications strategy to go with your fundraising strategy</a:t>
            </a:r>
          </a:p>
          <a:p>
            <a:r>
              <a:rPr lang="en-US" dirty="0"/>
              <a:t>Be inclusive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9F6BE6-2F6E-A646-A5C6-2F59500004DE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It’s a journey</a:t>
            </a:r>
          </a:p>
        </p:txBody>
      </p:sp>
    </p:spTree>
    <p:extLst>
      <p:ext uri="{BB962C8B-B14F-4D97-AF65-F5344CB8AC3E}">
        <p14:creationId xmlns:p14="http://schemas.microsoft.com/office/powerpoint/2010/main" val="35618009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14EB2C-272A-8A49-A59D-736ED8F7D0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454298-6BCF-D741-B245-24ABB444170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15845" y="1860886"/>
            <a:ext cx="6122462" cy="2855541"/>
          </a:xfrm>
        </p:spPr>
        <p:txBody>
          <a:bodyPr/>
          <a:lstStyle/>
          <a:p>
            <a:r>
              <a:rPr lang="en-US" dirty="0"/>
              <a:t>Who I am</a:t>
            </a:r>
          </a:p>
          <a:p>
            <a:r>
              <a:rPr lang="en-US" dirty="0"/>
              <a:t>What I know</a:t>
            </a:r>
          </a:p>
          <a:p>
            <a:r>
              <a:rPr lang="en-US" dirty="0"/>
              <a:t>What I’ll talk about today</a:t>
            </a:r>
          </a:p>
          <a:p>
            <a:r>
              <a:rPr lang="en-US" dirty="0"/>
              <a:t>What you will come away with</a:t>
            </a:r>
          </a:p>
          <a:p>
            <a:r>
              <a:rPr lang="en-US" dirty="0"/>
              <a:t>Where to go from here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1C72213-3052-104D-B099-EFEACC5AF92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0088" y="954583"/>
            <a:ext cx="3783944" cy="5045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2292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72507-C138-DF49-BCAF-72DFE95726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SUMMARY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C19DC5-6688-EE42-802E-9EDC5854BB2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Board members lead the way</a:t>
            </a:r>
          </a:p>
          <a:p>
            <a:r>
              <a:rPr lang="en-US" dirty="0"/>
              <a:t>Commit, Commit, Commit</a:t>
            </a:r>
          </a:p>
          <a:p>
            <a:r>
              <a:rPr lang="en-US" dirty="0"/>
              <a:t>Write a plan, invest resources</a:t>
            </a:r>
          </a:p>
          <a:p>
            <a:r>
              <a:rPr lang="en-US" dirty="0"/>
              <a:t>Consider how much you are utilizing/valuing your volunteers</a:t>
            </a:r>
          </a:p>
          <a:p>
            <a:r>
              <a:rPr lang="en-US" dirty="0"/>
              <a:t>Develop and implement a sensitive bequest strategy</a:t>
            </a:r>
          </a:p>
          <a:p>
            <a:r>
              <a:rPr lang="en-US" dirty="0"/>
              <a:t>Look beyond mass fundraising – consider HNWI, PAFs, T&amp;F</a:t>
            </a:r>
          </a:p>
          <a:p>
            <a:r>
              <a:rPr lang="en-US" dirty="0"/>
              <a:t>Share your vision, live your passion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8ED3325-4176-1443-AFD9-8992368182BA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Where to focus:</a:t>
            </a:r>
          </a:p>
        </p:txBody>
      </p:sp>
    </p:spTree>
    <p:extLst>
      <p:ext uri="{BB962C8B-B14F-4D97-AF65-F5344CB8AC3E}">
        <p14:creationId xmlns:p14="http://schemas.microsoft.com/office/powerpoint/2010/main" val="40969101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FBF94C-2FB8-5043-B716-7DFDBFB460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QUESTIONS</a:t>
            </a:r>
            <a:r>
              <a:rPr lang="en-US" dirty="0"/>
              <a:t>?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AFCB723-E21E-2B42-896D-52B5FB0E6F2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058271" y="6197837"/>
            <a:ext cx="10075455" cy="620290"/>
          </a:xfrm>
        </p:spPr>
        <p:txBody>
          <a:bodyPr/>
          <a:lstStyle/>
          <a:p>
            <a:pPr algn="ctr"/>
            <a:r>
              <a:rPr lang="en-US" dirty="0"/>
              <a:t>THANK YOU!</a:t>
            </a:r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AE5B6A-EA4E-B043-8D4A-5CE68C9644CF}"/>
              </a:ext>
            </a:extLst>
          </p:cNvPr>
          <p:cNvSpPr txBox="1"/>
          <p:nvPr/>
        </p:nvSpPr>
        <p:spPr>
          <a:xfrm>
            <a:off x="1798430" y="1843950"/>
            <a:ext cx="8595139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000" b="0" dirty="0"/>
              <a:t>Harvard University embarked on its first fundraising campaign in 1643. According to some measures, it now receives </a:t>
            </a:r>
            <a:r>
              <a:rPr lang="en-AU" sz="4000" b="0" dirty="0">
                <a:hlinkClick r:id="rId3"/>
              </a:rPr>
              <a:t>an average of A$3.83 million a day</a:t>
            </a:r>
            <a:r>
              <a:rPr lang="en-AU" sz="4000" b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140164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2519C5F-0E00-9146-8709-989D8AEA5F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TODAY’S PRESENTATION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11BB720-1791-D644-AD0E-1F2014EC8A0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29079" y="1302746"/>
            <a:ext cx="10075701" cy="522868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2600" dirty="0"/>
              <a:t>How Important Is Fundraising Income?</a:t>
            </a:r>
          </a:p>
          <a:p>
            <a:pPr marL="0" indent="0">
              <a:buNone/>
            </a:pPr>
            <a:r>
              <a:rPr lang="en-US" sz="2600" dirty="0"/>
              <a:t>The Structure of Philanthropy</a:t>
            </a:r>
          </a:p>
          <a:p>
            <a:pPr marL="0" indent="0">
              <a:buNone/>
            </a:pPr>
            <a:r>
              <a:rPr lang="en-US" sz="2600" dirty="0"/>
              <a:t>Market Trends</a:t>
            </a:r>
          </a:p>
          <a:p>
            <a:pPr marL="0" indent="0">
              <a:buNone/>
            </a:pPr>
            <a:r>
              <a:rPr lang="en-US" sz="2600" dirty="0"/>
              <a:t>What’s Happening with Donations?</a:t>
            </a:r>
          </a:p>
          <a:p>
            <a:pPr marL="0" indent="0">
              <a:buNone/>
            </a:pPr>
            <a:r>
              <a:rPr lang="en-US" sz="2600" dirty="0">
                <a:solidFill>
                  <a:schemeClr val="bg2"/>
                </a:solidFill>
              </a:rPr>
              <a:t>10 Essential steps to help you create a successful fundraising strategy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sz="2200" dirty="0"/>
              <a:t>Passion!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sz="2200" dirty="0"/>
              <a:t>Commitment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sz="2200" dirty="0"/>
              <a:t>Write it Down!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sz="2200" dirty="0"/>
              <a:t>Allocate Resources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sz="2200" dirty="0"/>
              <a:t>Gather Information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sz="2200" dirty="0"/>
              <a:t>Create Impact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sz="2200" dirty="0"/>
              <a:t>Collaborate/Create Leverage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sz="2200" dirty="0"/>
              <a:t>Match your Channels to your Strategy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sz="2200" dirty="0"/>
              <a:t>Digital and Integrated Fundraising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sz="2200" dirty="0"/>
              <a:t> Build a culture of philanthropy</a:t>
            </a:r>
          </a:p>
          <a:p>
            <a:pPr marL="0" indent="0">
              <a:buNone/>
            </a:pPr>
            <a:r>
              <a:rPr lang="en-US" sz="2600" dirty="0"/>
              <a:t>Summary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71399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7E7B51-26DA-5C45-90C1-C63302E16F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20556"/>
            <a:ext cx="12192000" cy="1127476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HOW IMPORTANT IS FUNDRAISING INCOME?</a:t>
            </a:r>
          </a:p>
        </p:txBody>
      </p:sp>
      <p:pic>
        <p:nvPicPr>
          <p:cNvPr id="6" name="Content Placeholder 5" descr="A picture containing screenshot&#10;&#10;Description automatically generated">
            <a:extLst>
              <a:ext uri="{FF2B5EF4-FFF2-40B4-BE49-F238E27FC236}">
                <a16:creationId xmlns:a16="http://schemas.microsoft.com/office/drawing/2014/main" id="{A2018372-1708-4345-AD64-8DB5234734CD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98942" y="1434353"/>
            <a:ext cx="4794116" cy="4711552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D6B73DF-AEE3-4842-874C-6A03B30D4539}"/>
              </a:ext>
            </a:extLst>
          </p:cNvPr>
          <p:cNvSpPr txBox="1"/>
          <p:nvPr/>
        </p:nvSpPr>
        <p:spPr>
          <a:xfrm>
            <a:off x="546265" y="1757548"/>
            <a:ext cx="315267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Only 8% of NFP revenue is from donors, corporates, trusts – 75% is from government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04933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1572A2-5BA7-6B44-AEE7-06E5B5894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 STRUCTURE OF PHILANTHROPY</a:t>
            </a:r>
          </a:p>
        </p:txBody>
      </p:sp>
      <p:pic>
        <p:nvPicPr>
          <p:cNvPr id="5" name="Content Placeholder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5D76F4E2-987F-B74E-BA62-409E931BAF69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36442" y="1505650"/>
            <a:ext cx="7193308" cy="449163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B35E027-5A97-9644-96BC-55633732B512}"/>
              </a:ext>
            </a:extLst>
          </p:cNvPr>
          <p:cNvSpPr txBox="1"/>
          <p:nvPr/>
        </p:nvSpPr>
        <p:spPr>
          <a:xfrm>
            <a:off x="8909834" y="2089943"/>
            <a:ext cx="262574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The financial value of volunteering to the sector is 1.7 times that of donations and bequests </a:t>
            </a:r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464BDA-F727-D44A-B268-C614DA3F2110}"/>
              </a:ext>
            </a:extLst>
          </p:cNvPr>
          <p:cNvSpPr txBox="1"/>
          <p:nvPr/>
        </p:nvSpPr>
        <p:spPr>
          <a:xfrm>
            <a:off x="374302" y="2089943"/>
            <a:ext cx="2024513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 dirty="0"/>
              <a:t>The HNWI, structured philanthropy and bequest areas of giving, while smaller, are the fastest growing and over the next decade are set to form a much more significant part of the giving landscape. </a:t>
            </a:r>
          </a:p>
          <a:p>
            <a:endParaRPr lang="en-AU" sz="1600" dirty="0"/>
          </a:p>
          <a:p>
            <a:endParaRPr lang="en-US" sz="1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1227318-1619-4840-B5CB-B973D5E0AD16}"/>
              </a:ext>
            </a:extLst>
          </p:cNvPr>
          <p:cNvSpPr txBox="1"/>
          <p:nvPr/>
        </p:nvSpPr>
        <p:spPr>
          <a:xfrm>
            <a:off x="617516" y="6506612"/>
            <a:ext cx="743985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900" b="0" dirty="0">
                <a:solidFill>
                  <a:schemeClr val="tx1"/>
                </a:solidFill>
              </a:rPr>
              <a:t>Source – Australian Taxation Office (ATO), Australian Bureau of Statistics (ABS), Giving Australia 2016, JBWere Philanthropic Services</a:t>
            </a:r>
            <a:endParaRPr lang="en-US" sz="9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3283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AF1869-3C2E-E94E-A061-ECE6B94D2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MARKET TRENDS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AC0424-D4A2-B04C-B4B5-43DBE151D51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71581" y="1947674"/>
            <a:ext cx="6329344" cy="4353113"/>
          </a:xfrm>
        </p:spPr>
        <p:txBody>
          <a:bodyPr>
            <a:normAutofit lnSpcReduction="10000"/>
          </a:bodyPr>
          <a:lstStyle/>
          <a:p>
            <a:r>
              <a:rPr lang="en-AU" sz="1800" b="1" dirty="0"/>
              <a:t>Mass market donors currently make up almost half of total donations</a:t>
            </a:r>
            <a:r>
              <a:rPr lang="en-AU" sz="1800" dirty="0"/>
              <a:t>. </a:t>
            </a:r>
            <a:r>
              <a:rPr lang="en-AU" sz="1800" b="1" dirty="0"/>
              <a:t>This is expected to fall to around one third by 2036 </a:t>
            </a:r>
          </a:p>
          <a:p>
            <a:r>
              <a:rPr lang="en-AU" sz="1800" b="1" dirty="0"/>
              <a:t>The higher cost of many non-deductible fundraising strategies such as events and lotteries discourages growth in tax-deductible giving.</a:t>
            </a:r>
          </a:p>
          <a:p>
            <a:r>
              <a:rPr lang="en-AU" sz="1800" b="1" dirty="0"/>
              <a:t>More women donate and at most age brackets</a:t>
            </a:r>
            <a:r>
              <a:rPr lang="en-AU" sz="1800" dirty="0"/>
              <a:t>, they donate a larger proportion of taxable income but with lower salaries they donate less dollars.</a:t>
            </a:r>
          </a:p>
          <a:p>
            <a:r>
              <a:rPr lang="en-AU" sz="1800" dirty="0"/>
              <a:t>The proportion donating and amounts given rises with income, although </a:t>
            </a:r>
            <a:r>
              <a:rPr lang="en-AU" sz="1800" b="1" dirty="0"/>
              <a:t>under 60% of those earning over $1 million per year claiming a deduction for donations</a:t>
            </a:r>
            <a:r>
              <a:rPr lang="en-AU" sz="1800" dirty="0"/>
              <a:t>.</a:t>
            </a:r>
            <a:r>
              <a:rPr lang="en-AU" sz="1800" b="1" dirty="0"/>
              <a:t> </a:t>
            </a:r>
          </a:p>
          <a:p>
            <a:endParaRPr lang="en-AU" sz="1800" dirty="0"/>
          </a:p>
          <a:p>
            <a:pPr marL="0" indent="0">
              <a:buNone/>
            </a:pPr>
            <a:r>
              <a:rPr lang="en-AU" sz="1300" dirty="0"/>
              <a:t>Source: JB Weir The Support Report 2018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34DE30A-3D71-7840-A1BB-A6A62BCB9FED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What you may not know…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04AF7D-149F-4249-9239-3140E2FBB6F2}"/>
              </a:ext>
            </a:extLst>
          </p:cNvPr>
          <p:cNvSpPr txBox="1"/>
          <p:nvPr/>
        </p:nvSpPr>
        <p:spPr>
          <a:xfrm>
            <a:off x="7872413" y="1909669"/>
            <a:ext cx="2820417" cy="156966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Around 35% of tax payers claim tax deductible donations</a:t>
            </a:r>
          </a:p>
        </p:txBody>
      </p:sp>
    </p:spTree>
    <p:extLst>
      <p:ext uri="{BB962C8B-B14F-4D97-AF65-F5344CB8AC3E}">
        <p14:creationId xmlns:p14="http://schemas.microsoft.com/office/powerpoint/2010/main" val="39087910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BBF700-6F54-C54A-800D-7F30DB753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WHAT’S HAPPENING TO DONATIONS?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17F51B-F374-554E-8300-4D19387B58A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17129" y="1185862"/>
            <a:ext cx="5326471" cy="5443537"/>
          </a:xfrm>
        </p:spPr>
        <p:txBody>
          <a:bodyPr>
            <a:noAutofit/>
          </a:bodyPr>
          <a:lstStyle/>
          <a:p>
            <a:r>
              <a:rPr lang="en-AU" sz="1800" b="1" dirty="0"/>
              <a:t>Bequests are set to grow </a:t>
            </a:r>
            <a:r>
              <a:rPr lang="en-AU" sz="1800" dirty="0"/>
              <a:t>with an ageing population and rising house values.</a:t>
            </a:r>
          </a:p>
          <a:p>
            <a:r>
              <a:rPr lang="en-AU" sz="1800" b="1" dirty="0"/>
              <a:t>There has been strong growth in large and visible giving and in structured giving through PAFs.</a:t>
            </a:r>
            <a:r>
              <a:rPr lang="en-AU" sz="1800" dirty="0"/>
              <a:t> Grants made through these will grow to 17% of all giving by 2036, up from 7% in 1996. The causes supported by this group varies from mass market giving.</a:t>
            </a:r>
          </a:p>
          <a:p>
            <a:r>
              <a:rPr lang="en-AU" sz="1800" b="1" dirty="0"/>
              <a:t>The return on investment in fundraising has fallen consistently over the last decade due partly to competition, however it is still attractive at around $5 raised for each $1 spent</a:t>
            </a:r>
            <a:r>
              <a:rPr lang="en-AU" sz="1800" dirty="0"/>
              <a:t>. </a:t>
            </a:r>
          </a:p>
          <a:p>
            <a:endParaRPr lang="en-AU" sz="1800" dirty="0"/>
          </a:p>
          <a:p>
            <a:pPr marL="0" indent="0">
              <a:buNone/>
            </a:pPr>
            <a:r>
              <a:rPr lang="en-AU" sz="1100" dirty="0"/>
              <a:t>Source: JB Weir The Support Report 2018</a:t>
            </a:r>
          </a:p>
          <a:p>
            <a:endParaRPr lang="en-AU" sz="1800" dirty="0"/>
          </a:p>
          <a:p>
            <a:endParaRPr lang="en-AU" sz="18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A975ADF-0BAC-0F4B-AC7F-66270FD023E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2" y="1400175"/>
            <a:ext cx="5058921" cy="477202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2AE30EA-640A-934A-AE5C-493BB69B620A}"/>
              </a:ext>
            </a:extLst>
          </p:cNvPr>
          <p:cNvSpPr txBox="1"/>
          <p:nvPr/>
        </p:nvSpPr>
        <p:spPr>
          <a:xfrm>
            <a:off x="6443663" y="1485900"/>
            <a:ext cx="1271587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07678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693851-D87E-EC4E-B308-56DF2D717B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1. WHAT’S YOUR PASSION?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29317E-BEF4-5740-AF9B-7A729C2EFCA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17204" y="1920263"/>
            <a:ext cx="10075701" cy="4444911"/>
          </a:xfrm>
        </p:spPr>
        <p:txBody>
          <a:bodyPr>
            <a:normAutofit/>
          </a:bodyPr>
          <a:lstStyle/>
          <a:p>
            <a:r>
              <a:rPr lang="en-US" dirty="0"/>
              <a:t>Everything begins with a passion!</a:t>
            </a:r>
          </a:p>
          <a:p>
            <a:r>
              <a:rPr lang="en-US" dirty="0"/>
              <a:t>Why did your organisation start?</a:t>
            </a:r>
          </a:p>
          <a:p>
            <a:r>
              <a:rPr lang="en-US" dirty="0"/>
              <a:t>What problem was it trying to solve?</a:t>
            </a:r>
          </a:p>
          <a:p>
            <a:r>
              <a:rPr lang="en-US" dirty="0"/>
              <a:t>Why are you here?</a:t>
            </a:r>
          </a:p>
          <a:p>
            <a:r>
              <a:rPr lang="en-US" dirty="0"/>
              <a:t>However, it only takes you so far…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C07E621-04EC-234A-87E4-4503E0B86F9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6626" y="2067858"/>
            <a:ext cx="3771900" cy="218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9115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E2D35EE-97DA-5F44-8EBA-7A886B3B2C2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09820"/>
            <a:ext cx="12191999" cy="502792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09051A9-D33B-2247-B268-4766AAAE97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2. COMMITTMENT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444D2B-F2E9-284D-BB3D-9F274337860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4392" y="1094754"/>
            <a:ext cx="5587357" cy="2855541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chemeClr val="bg2"/>
                </a:solidFill>
              </a:rPr>
              <a:t>TIME, TALENT &amp; TREASURE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Your Executive – the leadership must lead the way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Your Staff – need to share commitment to philanthropy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Your Budget – commit resources 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Your Time – make it a priority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553459"/>
      </p:ext>
    </p:extLst>
  </p:cSld>
  <p:clrMapOvr>
    <a:masterClrMapping/>
  </p:clrMapOvr>
</p:sld>
</file>

<file path=ppt/theme/theme1.xml><?xml version="1.0" encoding="utf-8"?>
<a:theme xmlns:a="http://schemas.openxmlformats.org/drawingml/2006/main" name="AskRIGHT PPT Theme">
  <a:themeElements>
    <a:clrScheme name="AskRIGHT 1">
      <a:dk1>
        <a:sysClr val="windowText" lastClr="000000"/>
      </a:dk1>
      <a:lt1>
        <a:sysClr val="window" lastClr="FFFFFF"/>
      </a:lt1>
      <a:dk2>
        <a:srgbClr val="0E1E6F"/>
      </a:dk2>
      <a:lt2>
        <a:srgbClr val="F0660A"/>
      </a:lt2>
      <a:accent1>
        <a:srgbClr val="0E1E6F"/>
      </a:accent1>
      <a:accent2>
        <a:srgbClr val="4E5BEB"/>
      </a:accent2>
      <a:accent3>
        <a:srgbClr val="6699FF"/>
      </a:accent3>
      <a:accent4>
        <a:srgbClr val="F0660A"/>
      </a:accent4>
      <a:accent5>
        <a:srgbClr val="F68A5D"/>
      </a:accent5>
      <a:accent6>
        <a:srgbClr val="FABE1E"/>
      </a:accent6>
      <a:hlink>
        <a:srgbClr val="0000FF"/>
      </a:hlink>
      <a:folHlink>
        <a:srgbClr val="800080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ＭＳ Ｐゴシック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ＭＳ Ｐゴシック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sz="2400" b="1" i="0" u="none" strike="noStrike" cap="none" normalizeH="0" baseline="0">
            <a:ln>
              <a:noFill/>
            </a:ln>
            <a:solidFill>
              <a:schemeClr val="bg2"/>
            </a:solidFill>
            <a:effectLst/>
            <a:latin typeface="Century Gothic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sz="2400" b="1" i="0" u="none" strike="noStrike" cap="none" normalizeH="0" baseline="0">
            <a:ln>
              <a:noFill/>
            </a:ln>
            <a:solidFill>
              <a:schemeClr val="bg2"/>
            </a:solidFill>
            <a:effectLst/>
            <a:latin typeface="Century Gothic" charset="0"/>
            <a:ea typeface="ＭＳ Ｐゴシック" charset="0"/>
          </a:defRPr>
        </a:defPPr>
      </a:lstStyle>
    </a:lnDef>
  </a:objectDefaults>
  <a:extraClrSchemeLst>
    <a:extraClrScheme>
      <a:clrScheme name="GP Powerpoint template (based on original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P Powerpoint template (based on original)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P Powerpoint template (based on original)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P Powerpoint template (based on original)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P Powerpoint template (based on original)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P Powerpoint template (based on original)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P Powerpoint template (based on original)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P Powerpoint template (based on original)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P Powerpoint template (based on original)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P Powerpoint template (based on original)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P Powerpoint template (based on original)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P Powerpoint template (based on original)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AskRIGHT PPT Theme" id="{5AD36E95-2744-4017-8AE9-FCEA6A0EF2DC}" vid="{0627F534-8324-4E7E-9AD6-DFB4F77E197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AskRIGHT PPT Theme</Template>
  <TotalTime>2264</TotalTime>
  <Words>1045</Words>
  <Application>Microsoft Macintosh PowerPoint</Application>
  <PresentationFormat>Widescreen</PresentationFormat>
  <Paragraphs>152</Paragraphs>
  <Slides>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0" baseType="lpstr">
      <vt:lpstr>Arial</vt:lpstr>
      <vt:lpstr>Calibri</vt:lpstr>
      <vt:lpstr>Century Gothic</vt:lpstr>
      <vt:lpstr>Futura Book BT</vt:lpstr>
      <vt:lpstr>Futura Light BT</vt:lpstr>
      <vt:lpstr>Futura Medium BT</vt:lpstr>
      <vt:lpstr>Wingdings</vt:lpstr>
      <vt:lpstr>Wingdings 2</vt:lpstr>
      <vt:lpstr>AskRIGHT PPT Theme</vt:lpstr>
      <vt:lpstr>10 essential steps to help you create a successful fundraising strategy</vt:lpstr>
      <vt:lpstr>Introduction</vt:lpstr>
      <vt:lpstr>TODAY’S PRESENTATION</vt:lpstr>
      <vt:lpstr>HOW IMPORTANT IS FUNDRAISING INCOME?</vt:lpstr>
      <vt:lpstr>THE STRUCTURE OF PHILANTHROPY</vt:lpstr>
      <vt:lpstr>MARKET TRENDS</vt:lpstr>
      <vt:lpstr>WHAT’S HAPPENING TO DONATIONS?</vt:lpstr>
      <vt:lpstr>1. WHAT’S YOUR PASSION?</vt:lpstr>
      <vt:lpstr>2. COMMITTMENT</vt:lpstr>
      <vt:lpstr>3. WRITE IT DOWN</vt:lpstr>
      <vt:lpstr>3. WRITE IT DOWN </vt:lpstr>
      <vt:lpstr>4. ALLOCATE RESOURCES</vt:lpstr>
      <vt:lpstr>5. GATHER INFORMATION</vt:lpstr>
      <vt:lpstr>6. CREATE IMPACT</vt:lpstr>
      <vt:lpstr>7. COLLABORATE</vt:lpstr>
      <vt:lpstr>7. CREATE LEVERAGE </vt:lpstr>
      <vt:lpstr> </vt:lpstr>
      <vt:lpstr>9. DIGITAL &amp; INTEGRATED FUNDRAISING</vt:lpstr>
      <vt:lpstr>10. BUILD A CULTURE OF PHILANTHROPY</vt:lpstr>
      <vt:lpstr>SUMMARY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 essential steps to help you create a successful fundraising strategy</dc:title>
  <dc:creator>Pamela Sutton-Legaud</dc:creator>
  <cp:lastModifiedBy>Pamela Sutton-Legaud</cp:lastModifiedBy>
  <cp:revision>35</cp:revision>
  <dcterms:created xsi:type="dcterms:W3CDTF">2019-02-27T10:45:38Z</dcterms:created>
  <dcterms:modified xsi:type="dcterms:W3CDTF">2019-03-04T06:31:47Z</dcterms:modified>
</cp:coreProperties>
</file>