
<file path=[Content_Types].xml><?xml version="1.0" encoding="utf-8"?>
<Types xmlns="http://schemas.openxmlformats.org/package/2006/content-types">
  <Default Extension="1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57" r:id="rId3"/>
    <p:sldId id="269" r:id="rId4"/>
    <p:sldId id="267" r:id="rId5"/>
    <p:sldId id="270" r:id="rId6"/>
    <p:sldId id="259" r:id="rId7"/>
    <p:sldId id="268" r:id="rId8"/>
    <p:sldId id="263" r:id="rId9"/>
    <p:sldId id="266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6FFC69-001F-4E4C-8711-1C2ED97C266E}" v="199" dt="2019-02-28T01:40:31.7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9" autoAdjust="0"/>
    <p:restoredTop sz="54702" autoAdjust="0"/>
  </p:normalViewPr>
  <p:slideViewPr>
    <p:cSldViewPr snapToGrid="0">
      <p:cViewPr varScale="1">
        <p:scale>
          <a:sx n="62" d="100"/>
          <a:sy n="62" d="100"/>
        </p:scale>
        <p:origin x="21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1FCE1-E0BD-437D-AFCA-5C2D9A72EAC6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8B0404-222F-4ED9-B0FA-EABACCDA23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8583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norbox.org/nonprofit-blog/fundraising-trends-2019/?utm_source=2018-blog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Key messages:</a:t>
            </a:r>
          </a:p>
          <a:p>
            <a:pPr marL="171450" indent="-171450">
              <a:buFontTx/>
              <a:buChar char="-"/>
            </a:pPr>
            <a:r>
              <a:rPr lang="en-AU" dirty="0"/>
              <a:t>We think digital is the ‘new’ way however the fundraising is most effective when based on the trusted ‘old’ way of raising money.</a:t>
            </a:r>
          </a:p>
          <a:p>
            <a:pPr marL="171450" indent="-171450">
              <a:buFontTx/>
              <a:buChar char="-"/>
            </a:pPr>
            <a:r>
              <a:rPr lang="en-AU" dirty="0"/>
              <a:t>Statistics show that online fundraising has not grown as quickly as thought and still most donations are canvassed offline</a:t>
            </a:r>
          </a:p>
          <a:p>
            <a:pPr marL="171450" indent="-171450">
              <a:buFontTx/>
              <a:buChar char="-"/>
            </a:pPr>
            <a:r>
              <a:rPr lang="en-AU" dirty="0"/>
              <a:t>Digital can help us in both awareness and fundraising</a:t>
            </a:r>
          </a:p>
          <a:p>
            <a:pPr marL="171450" indent="-171450">
              <a:buFontTx/>
              <a:buChar char="-"/>
            </a:pPr>
            <a:endParaRPr lang="en-AU" dirty="0"/>
          </a:p>
          <a:p>
            <a:pPr marL="171450" indent="-171450">
              <a:buFontTx/>
              <a:buChar char="-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B0404-222F-4ED9-B0FA-EABACCDA23D6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5922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AU" dirty="0"/>
              <a:t>RESEARCH used in key messages</a:t>
            </a:r>
          </a:p>
          <a:p>
            <a:pPr marL="171450" indent="-171450">
              <a:buFontTx/>
              <a:buChar char="-"/>
            </a:pPr>
            <a:endParaRPr lang="en-AU" dirty="0"/>
          </a:p>
          <a:p>
            <a:pPr marL="228600" indent="-228600">
              <a:buFontTx/>
              <a:buAutoNum type="alphaLcParenR"/>
            </a:pPr>
            <a:r>
              <a:rPr lang="en-AU" dirty="0"/>
              <a:t>https://mccrindle.com.au/insights/blog/the-not-for-profit-landscape-in-australia/</a:t>
            </a:r>
          </a:p>
          <a:p>
            <a:pPr marL="228600" indent="-228600">
              <a:buFontTx/>
              <a:buAutoNum type="alphaLcParenR"/>
            </a:pPr>
            <a:r>
              <a:rPr lang="en-AU" dirty="0"/>
              <a:t>https://www.mrbenchmarks.com/#!/fundraising</a:t>
            </a:r>
          </a:p>
          <a:p>
            <a:pPr marL="228600" indent="-228600">
              <a:buFontTx/>
              <a:buAutoNum type="alphaLcParenR"/>
            </a:pPr>
            <a:r>
              <a:rPr lang="en-AU" dirty="0"/>
              <a:t>https://gsuite.google.co.uk/intl/en_uk/learn-more/creating_a_culture_of_innovation.html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arenR"/>
              <a:tabLst/>
              <a:defRPr/>
            </a:pPr>
            <a:r>
              <a:rPr lang="en-AU" dirty="0"/>
              <a:t>https://givingreport.ngo/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arenR"/>
              <a:tabLst/>
              <a:defRPr/>
            </a:pPr>
            <a:r>
              <a:rPr lang="en-AU" dirty="0"/>
              <a:t>https://www.communitybusinesspartnership.gov.au/about/research-projects/giving-australia-2016/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arenR"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https://www.campaignmonitor.com/resources/guides/dynamic-content/</a:t>
            </a:r>
            <a:endParaRPr lang="en-AU" dirty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arenR"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indent="0">
              <a:buFontTx/>
              <a:buNone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https://donorbox.org/nonprofit-blog/fundraising-trends-2019/?utm_source=2018-blog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marL="0" indent="0">
              <a:buFontTx/>
              <a:buNone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https://nptechforgood.com/2018/08/16/5-digital-fundraising-trends-to-watch-for-in-2019/</a:t>
            </a:r>
          </a:p>
          <a:p>
            <a:pPr marL="0" indent="0">
              <a:buFontTx/>
              <a:buNone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https://paretofundraising.com/2018-pareto-benchmarking-key-findings/</a:t>
            </a:r>
          </a:p>
          <a:p>
            <a:pPr marL="0" indent="0">
              <a:buFontTx/>
              <a:buNone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https://institute.blackbaud.com/asset/2017-charitable-giving-report/</a:t>
            </a:r>
          </a:p>
          <a:p>
            <a:pPr marL="0" indent="0">
              <a:buFontTx/>
              <a:buNone/>
            </a:pPr>
            <a:endParaRPr lang="en-AU" dirty="0"/>
          </a:p>
          <a:p>
            <a:pPr marL="0" indent="0">
              <a:buFontTx/>
              <a:buNone/>
            </a:pPr>
            <a:endParaRPr lang="en-AU" dirty="0"/>
          </a:p>
          <a:p>
            <a:pPr marL="0" indent="0">
              <a:buFontTx/>
              <a:buNone/>
            </a:pPr>
            <a:r>
              <a:rPr lang="en-AU" dirty="0"/>
              <a:t>FURTHER REFERENCES</a:t>
            </a:r>
          </a:p>
          <a:p>
            <a:pPr marL="0" indent="0">
              <a:buFontTx/>
              <a:buNone/>
            </a:pPr>
            <a:r>
              <a:rPr lang="en-AU" dirty="0"/>
              <a:t>FIA – www.fia.org.au</a:t>
            </a:r>
          </a:p>
          <a:p>
            <a:pPr marL="0" indent="0">
              <a:buFontTx/>
              <a:buNone/>
            </a:pPr>
            <a:r>
              <a:rPr lang="en-AU" dirty="0" err="1"/>
              <a:t>IoF</a:t>
            </a:r>
            <a:r>
              <a:rPr lang="en-AU" dirty="0"/>
              <a:t> - www.institute-of-fundraising.org.uk</a:t>
            </a:r>
          </a:p>
          <a:p>
            <a:pPr marL="0" indent="0">
              <a:buFontTx/>
              <a:buNone/>
            </a:pPr>
            <a:r>
              <a:rPr lang="en-AU" dirty="0" err="1"/>
              <a:t>McCrindle</a:t>
            </a:r>
            <a:r>
              <a:rPr lang="en-AU" dirty="0"/>
              <a:t> – www.mccrindle.com.au</a:t>
            </a:r>
          </a:p>
          <a:p>
            <a:pPr marL="0" indent="0">
              <a:buFontTx/>
              <a:buNone/>
            </a:pPr>
            <a:r>
              <a:rPr lang="en-AU" dirty="0"/>
              <a:t>M+R - www.mrss.com</a:t>
            </a:r>
          </a:p>
          <a:p>
            <a:pPr marL="0" indent="0">
              <a:buFontTx/>
              <a:buNone/>
            </a:pPr>
            <a:r>
              <a:rPr lang="en-AU" dirty="0" err="1"/>
              <a:t>Heartburst</a:t>
            </a:r>
            <a:r>
              <a:rPr lang="en-AU" dirty="0"/>
              <a:t> Digital – www.heartburst.com.au</a:t>
            </a:r>
          </a:p>
          <a:p>
            <a:pPr marL="0" indent="0">
              <a:buFontTx/>
              <a:buNone/>
            </a:pPr>
            <a:r>
              <a:rPr lang="en-AU" dirty="0" err="1"/>
              <a:t>Ntegrity</a:t>
            </a:r>
            <a:r>
              <a:rPr lang="en-AU" dirty="0"/>
              <a:t> – www.ntegrity.com.au</a:t>
            </a:r>
          </a:p>
          <a:p>
            <a:pPr marL="0" indent="0">
              <a:buFontTx/>
              <a:buNone/>
            </a:pP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Moceanic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www.moceanic.com</a:t>
            </a:r>
          </a:p>
          <a:p>
            <a:pPr marL="0" indent="0">
              <a:buFontTx/>
              <a:buNone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Pareto Fundraising – www.paretofundraising.com</a:t>
            </a:r>
          </a:p>
          <a:p>
            <a:pPr marL="0" indent="0">
              <a:buFontTx/>
              <a:buNone/>
            </a:pP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FnP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www.fpmagazine.com.au</a:t>
            </a:r>
          </a:p>
          <a:p>
            <a:pPr marL="0" indent="0">
              <a:buFontTx/>
              <a:buNone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Tx/>
              <a:buNone/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B0404-222F-4ED9-B0FA-EABACCDA23D6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7260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Key messages:</a:t>
            </a:r>
          </a:p>
          <a:p>
            <a:pPr marL="171450" indent="-171450">
              <a:buFontTx/>
              <a:buChar char="-"/>
            </a:pPr>
            <a:r>
              <a:rPr lang="en-AU" dirty="0"/>
              <a:t>Know your donors in order to effectively use digital for fundraising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AU" dirty="0"/>
              <a:t>Ways to gather data include - website, online campaign, survey, petition, free content, webinar, games, networking &amp; offline</a:t>
            </a:r>
          </a:p>
          <a:p>
            <a:pPr marL="171450" indent="-171450">
              <a:buFontTx/>
              <a:buChar char="-"/>
            </a:pPr>
            <a:r>
              <a:rPr lang="en-AU" dirty="0"/>
              <a:t>Personalisation expected and necessary to cut through</a:t>
            </a:r>
          </a:p>
          <a:p>
            <a:pPr marL="171450" indent="-171450">
              <a:buFontTx/>
              <a:buChar char="-"/>
            </a:pPr>
            <a:r>
              <a:rPr lang="en-AU" dirty="0"/>
              <a:t>Trust needs to be earnt</a:t>
            </a:r>
          </a:p>
          <a:p>
            <a:pPr marL="171450" indent="-171450">
              <a:buFontTx/>
              <a:buChar char="-"/>
            </a:pPr>
            <a:r>
              <a:rPr lang="en-AU" dirty="0"/>
              <a:t>Nurture the ongoing relationship</a:t>
            </a:r>
          </a:p>
          <a:p>
            <a:endParaRPr lang="en-AU" dirty="0"/>
          </a:p>
          <a:p>
            <a:r>
              <a:rPr lang="en-AU" dirty="0"/>
              <a:t>Facts;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Focus on users not competition (c)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B0404-222F-4ED9-B0FA-EABACCDA23D6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3835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Key messages:</a:t>
            </a:r>
          </a:p>
          <a:p>
            <a:pPr marL="171450" indent="-171450">
              <a:buFontTx/>
              <a:buChar char="-"/>
            </a:pPr>
            <a:r>
              <a:rPr lang="en-AU" dirty="0"/>
              <a:t>Consistency of messaging throughout offline and online and email</a:t>
            </a:r>
          </a:p>
          <a:p>
            <a:pPr marL="171450" indent="-171450">
              <a:buFontTx/>
              <a:buChar char="-"/>
            </a:pPr>
            <a:r>
              <a:rPr lang="en-AU" dirty="0"/>
              <a:t>Remove silos across organisation and create cohesive storylines  </a:t>
            </a:r>
            <a:r>
              <a:rPr lang="en-AU" dirty="0" err="1"/>
              <a:t>e.g</a:t>
            </a:r>
            <a:r>
              <a:rPr lang="en-AU" dirty="0"/>
              <a:t> events, comms</a:t>
            </a:r>
          </a:p>
          <a:p>
            <a:pPr marL="171450" indent="-171450">
              <a:buFontTx/>
              <a:buChar char="-"/>
            </a:pPr>
            <a:r>
              <a:rPr lang="en-AU" dirty="0"/>
              <a:t>Make an ask </a:t>
            </a:r>
          </a:p>
          <a:p>
            <a:pPr marL="171450" indent="-171450">
              <a:buFontTx/>
              <a:buChar char="-"/>
            </a:pPr>
            <a:r>
              <a:rPr lang="en-AU" dirty="0"/>
              <a:t>Working well online – videos, strong imagery, good experience</a:t>
            </a:r>
          </a:p>
          <a:p>
            <a:pPr marL="171450" indent="-171450">
              <a:buFontTx/>
              <a:buChar char="-"/>
            </a:pPr>
            <a:r>
              <a:rPr lang="en-AU" dirty="0"/>
              <a:t>Break down goals to bite size achievable amounts</a:t>
            </a:r>
          </a:p>
          <a:p>
            <a:pPr marL="171450" indent="-171450">
              <a:buFontTx/>
              <a:buChar char="-"/>
            </a:pPr>
            <a:endParaRPr lang="en-AU" dirty="0"/>
          </a:p>
          <a:p>
            <a:pPr marL="0" indent="0">
              <a:buFontTx/>
              <a:buNone/>
            </a:pPr>
            <a:r>
              <a:rPr lang="en-AU" dirty="0"/>
              <a:t>Facts;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arenBoth"/>
              <a:tabLst/>
              <a:defRPr/>
            </a:pPr>
            <a:r>
              <a:rPr lang="en-AU" dirty="0"/>
              <a:t>2 in 5 donors respond to hearing a specific need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(e)  Dynamic content is more effective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171450" indent="-171450">
              <a:buFontTx/>
              <a:buChar char="-"/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B0404-222F-4ED9-B0FA-EABACCDA23D6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1830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Key Messages: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AU" dirty="0"/>
              <a:t>Digital tools include;  </a:t>
            </a:r>
          </a:p>
          <a:p>
            <a:r>
              <a:rPr lang="en-AU" dirty="0"/>
              <a:t>	Website </a:t>
            </a:r>
          </a:p>
          <a:p>
            <a:r>
              <a:rPr lang="en-AU" dirty="0"/>
              <a:t>	Donation platform</a:t>
            </a:r>
          </a:p>
          <a:p>
            <a:r>
              <a:rPr lang="en-AU" dirty="0"/>
              <a:t>	Email </a:t>
            </a:r>
          </a:p>
          <a:p>
            <a:r>
              <a:rPr lang="en-AU" dirty="0"/>
              <a:t>	Cloud based database</a:t>
            </a:r>
          </a:p>
          <a:p>
            <a:r>
              <a:rPr lang="en-AU" dirty="0"/>
              <a:t>	Social Media</a:t>
            </a:r>
          </a:p>
          <a:p>
            <a:r>
              <a:rPr lang="en-AU" dirty="0"/>
              <a:t>	Peer to peer platform</a:t>
            </a:r>
          </a:p>
          <a:p>
            <a:r>
              <a:rPr lang="en-AU" dirty="0"/>
              <a:t>	Crowdfunding sites</a:t>
            </a:r>
          </a:p>
          <a:p>
            <a:r>
              <a:rPr lang="en-AU" dirty="0"/>
              <a:t>	Big data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AU" dirty="0"/>
              <a:t>Not all digital tools are appropriate to use for your campaign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AU" dirty="0"/>
              <a:t>Need to upskill staff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AU" dirty="0"/>
              <a:t>Digital needs wise investment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AU" dirty="0"/>
              <a:t>People have no tolerance for online issues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AU" dirty="0"/>
              <a:t>Must keep up to date</a:t>
            </a:r>
          </a:p>
          <a:p>
            <a:endParaRPr lang="en-AU" dirty="0"/>
          </a:p>
          <a:p>
            <a:r>
              <a:rPr lang="en-AU" dirty="0"/>
              <a:t>Facts;</a:t>
            </a:r>
          </a:p>
          <a:p>
            <a:r>
              <a:rPr lang="en-AU" dirty="0"/>
              <a:t>Dynamic content key for all industries e.g. Netflix thumbnails differ for different users</a:t>
            </a:r>
          </a:p>
          <a:p>
            <a:pPr marL="0" indent="0">
              <a:buFontTx/>
              <a:buNone/>
            </a:pPr>
            <a:r>
              <a:rPr lang="en-AU" dirty="0"/>
              <a:t>(a) Blockers to donations include – not being aware of need, not seeing impact. Enablers to donations include – communicating impact, mission and vision, positive donor experience, simple giving process</a:t>
            </a:r>
          </a:p>
          <a:p>
            <a:r>
              <a:rPr lang="en-AU" dirty="0"/>
              <a:t>(b) E</a:t>
            </a:r>
            <a:r>
              <a:rPr lang="en-US" dirty="0"/>
              <a:t>mail revenue increased by 24% in 2017 and accounted for 28% of all online giving. Increase to 40% of mobile visitors, 68% donors use a desktop. </a:t>
            </a:r>
            <a:r>
              <a:rPr lang="en-AU" dirty="0"/>
              <a:t>Retention key – online first time donors had a retention rate of 25%</a:t>
            </a:r>
          </a:p>
          <a:p>
            <a:r>
              <a:rPr lang="en-AU" dirty="0"/>
              <a:t>(d) 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Email has a median ROI (Return On Investment) of 122% – over 4x higher than other marketing formats including social media, direct mail, and paid search.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B0404-222F-4ED9-B0FA-EABACCDA23D6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4846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Key messages:</a:t>
            </a:r>
          </a:p>
          <a:p>
            <a:pPr marL="171450" indent="-171450">
              <a:buFontTx/>
              <a:buChar char="-"/>
            </a:pPr>
            <a:r>
              <a:rPr lang="en-AU" dirty="0"/>
              <a:t>Provide meaningful engagement</a:t>
            </a:r>
          </a:p>
          <a:p>
            <a:pPr marL="171450" indent="-171450">
              <a:buFontTx/>
              <a:buChar char="-"/>
            </a:pPr>
            <a:r>
              <a:rPr lang="en-AU" dirty="0"/>
              <a:t>A donation is more likely from someone involved in a non-financial way</a:t>
            </a:r>
          </a:p>
          <a:p>
            <a:pPr marL="171450" indent="-171450">
              <a:buFontTx/>
              <a:buChar char="-"/>
            </a:pPr>
            <a:r>
              <a:rPr lang="en-AU" dirty="0"/>
              <a:t>‘Listen’ to your donors online</a:t>
            </a:r>
          </a:p>
          <a:p>
            <a:endParaRPr lang="en-AU" dirty="0"/>
          </a:p>
          <a:p>
            <a:r>
              <a:rPr lang="en-AU" dirty="0"/>
              <a:t>Facts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(d) 79% of donors have volunteered within the last 12 months. 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(f)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 who volunteer donate twice as much money to charity as other donors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B0404-222F-4ED9-B0FA-EABACCDA23D6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599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Key Messages:</a:t>
            </a:r>
          </a:p>
          <a:p>
            <a:pPr marL="171450" indent="-171450">
              <a:buFontTx/>
              <a:buChar char="-"/>
            </a:pPr>
            <a:r>
              <a:rPr lang="en-AU" dirty="0"/>
              <a:t>Promotion essential to cut through online</a:t>
            </a:r>
          </a:p>
          <a:p>
            <a:pPr marL="171450" indent="-171450">
              <a:buFontTx/>
              <a:buChar char="-"/>
            </a:pPr>
            <a:r>
              <a:rPr lang="en-AU" dirty="0"/>
              <a:t>Digital tools help promote your cause as well as your own website and social media – SEO, Google Ad words, Google grants</a:t>
            </a:r>
          </a:p>
          <a:p>
            <a:endParaRPr lang="en-AU" dirty="0"/>
          </a:p>
          <a:p>
            <a:r>
              <a:rPr lang="en-AU" dirty="0"/>
              <a:t>Facts: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arenBoth"/>
              <a:tabLst/>
              <a:defRPr/>
            </a:pPr>
            <a:r>
              <a:rPr lang="en-AU" dirty="0"/>
              <a:t>Advocacy and awareness on the rise online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B0404-222F-4ED9-B0FA-EABACCDA23D6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9869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Key Messages:</a:t>
            </a:r>
          </a:p>
          <a:p>
            <a:pPr marL="171450" indent="-171450">
              <a:buFontTx/>
              <a:buChar char="-"/>
            </a:pPr>
            <a:r>
              <a:rPr lang="en-AU" dirty="0"/>
              <a:t>Must have a strategic plan</a:t>
            </a:r>
          </a:p>
          <a:p>
            <a:pPr marL="171450" indent="-171450">
              <a:buFontTx/>
              <a:buChar char="-"/>
            </a:pPr>
            <a:r>
              <a:rPr lang="en-AU" dirty="0"/>
              <a:t>Importance of following a plan</a:t>
            </a:r>
          </a:p>
          <a:p>
            <a:pPr marL="171450" indent="-171450">
              <a:buFontTx/>
              <a:buChar char="-"/>
            </a:pPr>
            <a:r>
              <a:rPr lang="en-AU" dirty="0"/>
              <a:t>Carry out data analysis</a:t>
            </a:r>
          </a:p>
          <a:p>
            <a:pPr marL="171450" indent="-171450">
              <a:buFontTx/>
              <a:buChar char="-"/>
            </a:pPr>
            <a:r>
              <a:rPr lang="en-AU" dirty="0"/>
              <a:t>Test and monitor</a:t>
            </a:r>
          </a:p>
          <a:p>
            <a:pPr marL="171450" indent="-171450">
              <a:buFontTx/>
              <a:buChar char="-"/>
            </a:pPr>
            <a:r>
              <a:rPr lang="en-AU" dirty="0"/>
              <a:t>What is working and isn’t working?</a:t>
            </a:r>
          </a:p>
          <a:p>
            <a:pPr marL="171450" indent="-171450">
              <a:buFontTx/>
              <a:buChar char="-"/>
            </a:pPr>
            <a:r>
              <a:rPr lang="en-AU" dirty="0"/>
              <a:t>Make changes constantly</a:t>
            </a:r>
          </a:p>
          <a:p>
            <a:endParaRPr lang="en-AU" dirty="0"/>
          </a:p>
          <a:p>
            <a:r>
              <a:rPr lang="en-AU" dirty="0"/>
              <a:t>Facts;</a:t>
            </a:r>
          </a:p>
          <a:p>
            <a:r>
              <a:rPr lang="en-AU" dirty="0"/>
              <a:t>(c) Use data not opinions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B0404-222F-4ED9-B0FA-EABACCDA23D6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41266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Key messages:</a:t>
            </a:r>
          </a:p>
          <a:p>
            <a:pPr marL="171450" indent="-171450">
              <a:buFontTx/>
              <a:buChar char="-"/>
            </a:pPr>
            <a:r>
              <a:rPr lang="en-AU" dirty="0"/>
              <a:t>Thanking needs to be timely</a:t>
            </a:r>
          </a:p>
          <a:p>
            <a:pPr marL="171450" indent="-171450">
              <a:buFontTx/>
              <a:buChar char="-"/>
            </a:pPr>
            <a:r>
              <a:rPr lang="en-AU" dirty="0"/>
              <a:t>Thanking needs to be personalised</a:t>
            </a:r>
          </a:p>
          <a:p>
            <a:pPr marL="171450" indent="-171450">
              <a:buFontTx/>
              <a:buChar char="-"/>
            </a:pPr>
            <a:r>
              <a:rPr lang="en-AU" dirty="0"/>
              <a:t>Consider creative ways to thank using digital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B0404-222F-4ED9-B0FA-EABACCDA23D6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8280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AU" dirty="0"/>
              <a:t>Key Conclusions:</a:t>
            </a:r>
          </a:p>
          <a:p>
            <a:pPr marL="171450" indent="-171450">
              <a:buFontTx/>
              <a:buChar char="-"/>
            </a:pPr>
            <a:r>
              <a:rPr lang="en-AU" dirty="0"/>
              <a:t>Best combination for long-term fundraising for coming year needs combination of offline and online efforts</a:t>
            </a:r>
          </a:p>
          <a:p>
            <a:pPr marL="171450" indent="-171450">
              <a:buFontTx/>
              <a:buChar char="-"/>
            </a:pPr>
            <a:r>
              <a:rPr lang="en-AU" dirty="0"/>
              <a:t>Digital is not a quick, cheap solution</a:t>
            </a:r>
          </a:p>
          <a:p>
            <a:pPr marL="171450" indent="-171450">
              <a:buFontTx/>
              <a:buChar char="-"/>
            </a:pPr>
            <a:r>
              <a:rPr lang="en-AU" dirty="0"/>
              <a:t>At the moment, digital is not a replacement for face-to-face or direct mail fundraising</a:t>
            </a:r>
          </a:p>
          <a:p>
            <a:pPr marL="171450" indent="-171450">
              <a:buFontTx/>
              <a:buChar char="-"/>
            </a:pPr>
            <a:r>
              <a:rPr lang="en-AU" dirty="0"/>
              <a:t>It is needed for engagement, simplifying tasks, supporting other fundraising efforts and generating leads</a:t>
            </a:r>
          </a:p>
          <a:p>
            <a:pPr marL="171450" indent="-171450">
              <a:buFontTx/>
              <a:buChar char="-"/>
            </a:pPr>
            <a:r>
              <a:rPr lang="en-AU" dirty="0"/>
              <a:t>Approaching digital fundraising needs the same strategic planning, innovation and expertise as offline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B0404-222F-4ED9-B0FA-EABACCDA23D6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3138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A34B-3B49-44A5-BD66-B23AA6D13F3C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2B6C-62CF-4699-B3E9-A655F6BE8C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8384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A34B-3B49-44A5-BD66-B23AA6D13F3C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2B6C-62CF-4699-B3E9-A655F6BE8C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019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A34B-3B49-44A5-BD66-B23AA6D13F3C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2B6C-62CF-4699-B3E9-A655F6BE8C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582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A34B-3B49-44A5-BD66-B23AA6D13F3C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2B6C-62CF-4699-B3E9-A655F6BE8C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0301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A34B-3B49-44A5-BD66-B23AA6D13F3C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2B6C-62CF-4699-B3E9-A655F6BE8C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427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A34B-3B49-44A5-BD66-B23AA6D13F3C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2B6C-62CF-4699-B3E9-A655F6BE8C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7492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A34B-3B49-44A5-BD66-B23AA6D13F3C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2B6C-62CF-4699-B3E9-A655F6BE8C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456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A34B-3B49-44A5-BD66-B23AA6D13F3C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2B6C-62CF-4699-B3E9-A655F6BE8C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925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A34B-3B49-44A5-BD66-B23AA6D13F3C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2B6C-62CF-4699-B3E9-A655F6BE8C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3870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A34B-3B49-44A5-BD66-B23AA6D13F3C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2B6C-62CF-4699-B3E9-A655F6BE8C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27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A34B-3B49-44A5-BD66-B23AA6D13F3C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2B6C-62CF-4699-B3E9-A655F6BE8C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643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7A34B-3B49-44A5-BD66-B23AA6D13F3C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42B6C-62CF-4699-B3E9-A655F6BE8C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233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onybates.ca/2014/08/22/key-characteristics-of-learners-in-a-digital-age-and-their-influence-on-the-design-of-teaching-and-learnin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rspal.org/tag/grandparents-day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xhere.com/en/photo/100251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1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rawpixel.com/search/backyar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girls-whispering-best-friends-young-914823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lickr.com/photos/s_v_p/8127722167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lickr.com/photos/wfryer/849225110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elderly-couple-garden-path-walking-829305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6E75E-CF25-433F-829B-B51883E48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6639" y="796722"/>
            <a:ext cx="9278722" cy="1961108"/>
          </a:xfrm>
        </p:spPr>
        <p:txBody>
          <a:bodyPr>
            <a:noAutofit/>
          </a:bodyPr>
          <a:lstStyle/>
          <a:p>
            <a:pPr algn="ctr"/>
            <a:r>
              <a:rPr lang="en-AU" sz="6000" dirty="0">
                <a:solidFill>
                  <a:schemeClr val="bg1"/>
                </a:solidFill>
              </a:rPr>
              <a:t>7 things my grandparents </a:t>
            </a:r>
            <a:br>
              <a:rPr lang="en-AU" sz="6000" dirty="0">
                <a:solidFill>
                  <a:schemeClr val="bg1"/>
                </a:solidFill>
              </a:rPr>
            </a:br>
            <a:r>
              <a:rPr lang="en-AU" sz="6000" dirty="0">
                <a:solidFill>
                  <a:schemeClr val="bg1"/>
                </a:solidFill>
              </a:rPr>
              <a:t>taught me about </a:t>
            </a:r>
            <a:br>
              <a:rPr lang="en-AU" sz="6000" dirty="0">
                <a:solidFill>
                  <a:schemeClr val="bg1"/>
                </a:solidFill>
              </a:rPr>
            </a:br>
            <a:r>
              <a:rPr lang="en-AU" sz="6000" dirty="0">
                <a:solidFill>
                  <a:schemeClr val="bg1"/>
                </a:solidFill>
              </a:rPr>
              <a:t>DIGITAL FUNDRAISING</a:t>
            </a:r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00FA249C-3225-4C29-82E7-8EEABAF5F4BB}"/>
              </a:ext>
            </a:extLst>
          </p:cNvPr>
          <p:cNvSpPr/>
          <p:nvPr/>
        </p:nvSpPr>
        <p:spPr>
          <a:xfrm>
            <a:off x="4557369" y="3335732"/>
            <a:ext cx="3104083" cy="309433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5E661591-AA4F-4D28-8C18-B7EF4335CC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1" t="5191" r="33962" b="24480"/>
          <a:stretch/>
        </p:blipFill>
        <p:spPr>
          <a:xfrm>
            <a:off x="4691481" y="3429000"/>
            <a:ext cx="2834930" cy="2903219"/>
          </a:xfrm>
          <a:prstGeom prst="flowChartConnector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B435732-CD76-4482-95B3-ECFF09BE200E}"/>
              </a:ext>
            </a:extLst>
          </p:cNvPr>
          <p:cNvSpPr txBox="1"/>
          <p:nvPr/>
        </p:nvSpPr>
        <p:spPr>
          <a:xfrm>
            <a:off x="9973339" y="6019468"/>
            <a:ext cx="2052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>
                <a:solidFill>
                  <a:schemeClr val="bg1"/>
                </a:solidFill>
              </a:rPr>
              <a:t>Janie Alcock </a:t>
            </a:r>
          </a:p>
        </p:txBody>
      </p:sp>
    </p:spTree>
    <p:extLst>
      <p:ext uri="{BB962C8B-B14F-4D97-AF65-F5344CB8AC3E}">
        <p14:creationId xmlns:p14="http://schemas.microsoft.com/office/powerpoint/2010/main" val="2261205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8C748-EE6F-4D5A-A177-A66361072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244" y="1441938"/>
            <a:ext cx="8634146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000" dirty="0"/>
              <a:t>I would love to answer any questions</a:t>
            </a:r>
            <a:br>
              <a:rPr lang="en-US" sz="5000" dirty="0"/>
            </a:br>
            <a:br>
              <a:rPr lang="en-US" sz="5000" dirty="0"/>
            </a:br>
            <a:r>
              <a:rPr lang="en-US" sz="5000" dirty="0"/>
              <a:t>hellojanie@alineado.com.au</a:t>
            </a:r>
          </a:p>
        </p:txBody>
      </p:sp>
    </p:spTree>
    <p:extLst>
      <p:ext uri="{BB962C8B-B14F-4D97-AF65-F5344CB8AC3E}">
        <p14:creationId xmlns:p14="http://schemas.microsoft.com/office/powerpoint/2010/main" val="42733726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B558F58E-93BA-44A3-BCDA-585AFF2E4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28C748-EE6F-4D5A-A177-A66361072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2671011"/>
            <a:ext cx="5257803" cy="24271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000" dirty="0"/>
              <a:t>Treat people </a:t>
            </a:r>
            <a:br>
              <a:rPr lang="en-US" sz="6000" dirty="0"/>
            </a:br>
            <a:r>
              <a:rPr lang="en-US" sz="6000" dirty="0"/>
              <a:t>like family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CD0BBC1-A7D4-445D-98AC-95A6A45D8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1148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45E8A900-6CA2-40D5-9E9D-FE4C78BA6B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0994" r="17665" b="2"/>
          <a:stretch/>
        </p:blipFill>
        <p:spPr>
          <a:xfrm>
            <a:off x="5913124" y="10"/>
            <a:ext cx="6278877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88694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55658-DE1B-47B6-9872-F5FC71EF4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628" y="1783959"/>
            <a:ext cx="4645250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/>
              <a:t>Tell a good story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Two people looking at the camera&#10;&#10;Description automatically generated">
            <a:extLst>
              <a:ext uri="{FF2B5EF4-FFF2-40B4-BE49-F238E27FC236}">
                <a16:creationId xmlns:a16="http://schemas.microsoft.com/office/drawing/2014/main" id="{1810464E-FFBD-4EE6-9F8A-22B5A3B52D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23622" r="2" b="960"/>
          <a:stretch/>
        </p:blipFill>
        <p:spPr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42601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B558F58E-93BA-44A3-BCDA-585AFF2E4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2A45EA6-FEF1-4DE1-ADF4-C78B7B6EC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2671011"/>
            <a:ext cx="5257803" cy="24271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000" dirty="0"/>
              <a:t>Know your tools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CD0BBC1-A7D4-445D-98AC-95A6A45D8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1148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A pile of wood&#10;&#10;Description automatically generated">
            <a:extLst>
              <a:ext uri="{FF2B5EF4-FFF2-40B4-BE49-F238E27FC236}">
                <a16:creationId xmlns:a16="http://schemas.microsoft.com/office/drawing/2014/main" id="{D63FB42F-7526-4C4F-A740-7924FF4061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8511" r="20375" b="-1"/>
          <a:stretch/>
        </p:blipFill>
        <p:spPr>
          <a:xfrm>
            <a:off x="5913124" y="10"/>
            <a:ext cx="6278877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42871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13EE8-EAB1-42B4-8C45-04D351273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628" y="1783959"/>
            <a:ext cx="4645250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/>
              <a:t>The power of involvement	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group of people in a garden&#10;&#10;Description automatically generated">
            <a:extLst>
              <a:ext uri="{FF2B5EF4-FFF2-40B4-BE49-F238E27FC236}">
                <a16:creationId xmlns:a16="http://schemas.microsoft.com/office/drawing/2014/main" id="{E0F7DB34-3111-46FD-8A26-CE3DDB04CC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6759" t="6793" r="28589"/>
          <a:stretch/>
        </p:blipFill>
        <p:spPr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09513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3">
            <a:extLst>
              <a:ext uri="{FF2B5EF4-FFF2-40B4-BE49-F238E27FC236}">
                <a16:creationId xmlns:a16="http://schemas.microsoft.com/office/drawing/2014/main" id="{B558F58E-93BA-44A3-BCDA-585AFF2E4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28C748-EE6F-4D5A-A177-A66361072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2671011"/>
            <a:ext cx="5257803" cy="24271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000"/>
              <a:t>News travels fast</a:t>
            </a:r>
          </a:p>
        </p:txBody>
      </p:sp>
      <p:cxnSp>
        <p:nvCxnSpPr>
          <p:cNvPr id="12" name="Straight Arrow Connector 15">
            <a:extLst>
              <a:ext uri="{FF2B5EF4-FFF2-40B4-BE49-F238E27FC236}">
                <a16:creationId xmlns:a16="http://schemas.microsoft.com/office/drawing/2014/main" id="{BCD0BBC1-A7D4-445D-98AC-95A6A45D8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1148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girl posing for a picture&#10;&#10;Description automatically generated">
            <a:extLst>
              <a:ext uri="{FF2B5EF4-FFF2-40B4-BE49-F238E27FC236}">
                <a16:creationId xmlns:a16="http://schemas.microsoft.com/office/drawing/2014/main" id="{ECB1C223-4A8C-4F7E-BFA7-1CA9441BD2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0902" r="18214"/>
          <a:stretch/>
        </p:blipFill>
        <p:spPr>
          <a:xfrm>
            <a:off x="5913124" y="10"/>
            <a:ext cx="6278877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89520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BFCCB-7E51-4483-BD8E-FB976E678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628" y="1783959"/>
            <a:ext cx="4645250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/>
              <a:t>Taste it</a:t>
            </a:r>
          </a:p>
        </p:txBody>
      </p:sp>
      <p:sp>
        <p:nvSpPr>
          <p:cNvPr id="10" name="Freeform: Shape 10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A picture containing person, wall, indoor, holding&#10;&#10;Description automatically generated">
            <a:extLst>
              <a:ext uri="{FF2B5EF4-FFF2-40B4-BE49-F238E27FC236}">
                <a16:creationId xmlns:a16="http://schemas.microsoft.com/office/drawing/2014/main" id="{A046BE74-B1E9-4961-B797-8B309947E4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9668" r="21918"/>
          <a:stretch/>
        </p:blipFill>
        <p:spPr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080936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8">
            <a:extLst>
              <a:ext uri="{FF2B5EF4-FFF2-40B4-BE49-F238E27FC236}">
                <a16:creationId xmlns:a16="http://schemas.microsoft.com/office/drawing/2014/main" id="{B558F58E-93BA-44A3-BCDA-585AFF2E4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28C748-EE6F-4D5A-A177-A66361072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2671011"/>
            <a:ext cx="5257803" cy="24271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000" dirty="0"/>
              <a:t>Say thank you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CD0BBC1-A7D4-445D-98AC-95A6A45D8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1148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4187A814-5286-496E-A964-68643852AD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2" b="18084"/>
          <a:stretch/>
        </p:blipFill>
        <p:spPr>
          <a:xfrm>
            <a:off x="5913124" y="10"/>
            <a:ext cx="6278877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13269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C9541-A40B-49B6-A2EF-0610BCC5C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1688" y="2974805"/>
            <a:ext cx="4645250" cy="288911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000" dirty="0"/>
              <a:t>Off we go</a:t>
            </a:r>
            <a:br>
              <a:rPr lang="en-US" sz="6000" dirty="0"/>
            </a:br>
            <a:br>
              <a:rPr lang="en-US" sz="4000" dirty="0"/>
            </a:br>
            <a:r>
              <a:rPr lang="en-US" sz="4000" dirty="0"/>
              <a:t>All fundraising needs strategy, expertise and resources.</a:t>
            </a:r>
            <a:endParaRPr lang="en-US" sz="600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 descr="A person standing next to a tree&#10;&#10;Description automatically generated">
            <a:extLst>
              <a:ext uri="{FF2B5EF4-FFF2-40B4-BE49-F238E27FC236}">
                <a16:creationId xmlns:a16="http://schemas.microsoft.com/office/drawing/2014/main" id="{52CDF282-8609-4DFD-98AE-FBF234B220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9059" r="-1" b="5236"/>
          <a:stretch/>
        </p:blipFill>
        <p:spPr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53402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583</Words>
  <Application>Microsoft Office PowerPoint</Application>
  <PresentationFormat>Widescreen</PresentationFormat>
  <Paragraphs>128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7 things my grandparents  taught me about  DIGITAL FUNDRAISING</vt:lpstr>
      <vt:lpstr>Treat people  like family</vt:lpstr>
      <vt:lpstr>Tell a good story</vt:lpstr>
      <vt:lpstr>Know your tools</vt:lpstr>
      <vt:lpstr>The power of involvement </vt:lpstr>
      <vt:lpstr>News travels fast</vt:lpstr>
      <vt:lpstr>Taste it</vt:lpstr>
      <vt:lpstr>Say thank you</vt:lpstr>
      <vt:lpstr>Off we go  All fundraising needs strategy, expertise and resources.</vt:lpstr>
      <vt:lpstr>I would love to answer any questions  hellojanie@alineado.com.au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things my grandparents  taught me about  DIGITAL FUNDRAISING</dc:title>
  <dc:creator>Janie Alcock</dc:creator>
  <cp:lastModifiedBy>Mouna El-Hayek</cp:lastModifiedBy>
  <cp:revision>2</cp:revision>
  <dcterms:created xsi:type="dcterms:W3CDTF">2019-02-27T15:00:49Z</dcterms:created>
  <dcterms:modified xsi:type="dcterms:W3CDTF">2019-03-19T03:14:14Z</dcterms:modified>
</cp:coreProperties>
</file>