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21"/>
  </p:notesMasterIdLst>
  <p:handoutMasterIdLst>
    <p:handoutMasterId r:id="rId22"/>
  </p:handoutMasterIdLst>
  <p:sldIdLst>
    <p:sldId id="256" r:id="rId4"/>
    <p:sldId id="380" r:id="rId5"/>
    <p:sldId id="381" r:id="rId6"/>
    <p:sldId id="382" r:id="rId7"/>
    <p:sldId id="386" r:id="rId8"/>
    <p:sldId id="383" r:id="rId9"/>
    <p:sldId id="387" r:id="rId10"/>
    <p:sldId id="388" r:id="rId11"/>
    <p:sldId id="384" r:id="rId12"/>
    <p:sldId id="385" r:id="rId13"/>
    <p:sldId id="389" r:id="rId14"/>
    <p:sldId id="390" r:id="rId15"/>
    <p:sldId id="391" r:id="rId16"/>
    <p:sldId id="392" r:id="rId17"/>
    <p:sldId id="393" r:id="rId18"/>
    <p:sldId id="394" r:id="rId19"/>
    <p:sldId id="366" r:id="rId20"/>
  </p:sldIdLst>
  <p:sldSz cx="9144000" cy="6858000" type="screen4x3"/>
  <p:notesSz cx="6805613" cy="9939338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C6063"/>
    <a:srgbClr val="000000"/>
    <a:srgbClr val="990033"/>
    <a:srgbClr val="993366"/>
    <a:srgbClr val="CC0066"/>
    <a:srgbClr val="660033"/>
    <a:srgbClr val="CFE326"/>
    <a:srgbClr val="D5E9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4" autoAdjust="0"/>
    <p:restoredTop sz="84778" autoAdjust="0"/>
  </p:normalViewPr>
  <p:slideViewPr>
    <p:cSldViewPr snapToGrid="0" snapToObjects="1">
      <p:cViewPr varScale="1">
        <p:scale>
          <a:sx n="59" d="100"/>
          <a:sy n="59" d="100"/>
        </p:scale>
        <p:origin x="-158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Office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AU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>
                <a:solidFill>
                  <a:schemeClr val="accent5"/>
                </a:solidFill>
              </a:rPr>
              <a:t>Registered charities Australia 2013-2022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080654611766853E-2"/>
          <c:y val="0.12174993940249457"/>
          <c:w val="0.81551391034337983"/>
          <c:h val="0.7437121589353314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Registration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strRef>
              <c:f>Sheet1!$A$2:$A$10</c:f>
              <c:strCache>
                <c:ptCount val="9"/>
                <c:pt idx="0">
                  <c:v>2013/14</c:v>
                </c:pt>
                <c:pt idx="1">
                  <c:v>2014/15</c:v>
                </c:pt>
                <c:pt idx="2">
                  <c:v>2015/16</c:v>
                </c:pt>
                <c:pt idx="3">
                  <c:v>2016/17</c:v>
                </c:pt>
                <c:pt idx="4">
                  <c:v>2017/18</c:v>
                </c:pt>
                <c:pt idx="5">
                  <c:v>2018/19</c:v>
                </c:pt>
                <c:pt idx="6">
                  <c:v>2019/20</c:v>
                </c:pt>
                <c:pt idx="7">
                  <c:v>2020/21</c:v>
                </c:pt>
                <c:pt idx="8">
                  <c:v>2021/22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3141</c:v>
                </c:pt>
                <c:pt idx="1">
                  <c:v>2625</c:v>
                </c:pt>
                <c:pt idx="2">
                  <c:v>2850</c:v>
                </c:pt>
                <c:pt idx="3">
                  <c:v>2887</c:v>
                </c:pt>
                <c:pt idx="4">
                  <c:v>2832</c:v>
                </c:pt>
                <c:pt idx="5">
                  <c:v>2800</c:v>
                </c:pt>
                <c:pt idx="6">
                  <c:v>2800</c:v>
                </c:pt>
                <c:pt idx="7">
                  <c:v>4100</c:v>
                </c:pt>
                <c:pt idx="8">
                  <c:v>2800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C6-452E-B7A3-48B6DD5269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Revocation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strRef>
              <c:f>Sheet1!$A$2:$A$10</c:f>
              <c:strCache>
                <c:ptCount val="9"/>
                <c:pt idx="0">
                  <c:v>2013/14</c:v>
                </c:pt>
                <c:pt idx="1">
                  <c:v>2014/15</c:v>
                </c:pt>
                <c:pt idx="2">
                  <c:v>2015/16</c:v>
                </c:pt>
                <c:pt idx="3">
                  <c:v>2016/17</c:v>
                </c:pt>
                <c:pt idx="4">
                  <c:v>2017/18</c:v>
                </c:pt>
                <c:pt idx="5">
                  <c:v>2018/19</c:v>
                </c:pt>
                <c:pt idx="6">
                  <c:v>2019/20</c:v>
                </c:pt>
                <c:pt idx="7">
                  <c:v>2020/21</c:v>
                </c:pt>
                <c:pt idx="8">
                  <c:v>2021/22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-1998</c:v>
                </c:pt>
                <c:pt idx="1">
                  <c:v>-7173</c:v>
                </c:pt>
                <c:pt idx="2">
                  <c:v>-4714</c:v>
                </c:pt>
                <c:pt idx="3">
                  <c:v>-2471</c:v>
                </c:pt>
                <c:pt idx="4">
                  <c:v>-1261</c:v>
                </c:pt>
                <c:pt idx="5">
                  <c:v>-700</c:v>
                </c:pt>
                <c:pt idx="6">
                  <c:v>-700</c:v>
                </c:pt>
                <c:pt idx="7">
                  <c:v>-700</c:v>
                </c:pt>
                <c:pt idx="8">
                  <c:v>-800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0C6-452E-B7A3-48B6DD5269F5}"/>
            </c:ext>
          </c:extLst>
        </c:ser>
        <c:gapWidth val="75"/>
        <c:overlap val="-25"/>
        <c:axId val="45987712"/>
        <c:axId val="46018944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Total Registrations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Sheet1!$A$2:$A$10</c:f>
              <c:strCache>
                <c:ptCount val="9"/>
                <c:pt idx="0">
                  <c:v>2013/14</c:v>
                </c:pt>
                <c:pt idx="1">
                  <c:v>2014/15</c:v>
                </c:pt>
                <c:pt idx="2">
                  <c:v>2015/16</c:v>
                </c:pt>
                <c:pt idx="3">
                  <c:v>2016/17</c:v>
                </c:pt>
                <c:pt idx="4">
                  <c:v>2017/18</c:v>
                </c:pt>
                <c:pt idx="5">
                  <c:v>2018/19</c:v>
                </c:pt>
                <c:pt idx="6">
                  <c:v>2019/20</c:v>
                </c:pt>
                <c:pt idx="7">
                  <c:v>2020/21</c:v>
                </c:pt>
                <c:pt idx="8">
                  <c:v>2021/22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59736</c:v>
                </c:pt>
                <c:pt idx="1">
                  <c:v>60736</c:v>
                </c:pt>
                <c:pt idx="2">
                  <c:v>54468</c:v>
                </c:pt>
                <c:pt idx="3">
                  <c:v>54400</c:v>
                </c:pt>
                <c:pt idx="4">
                  <c:v>54400</c:v>
                </c:pt>
                <c:pt idx="5">
                  <c:v>57750</c:v>
                </c:pt>
                <c:pt idx="6">
                  <c:v>59850</c:v>
                </c:pt>
                <c:pt idx="7">
                  <c:v>61950</c:v>
                </c:pt>
                <c:pt idx="8">
                  <c:v>65000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0C6-452E-B7A3-48B6DD5269F5}"/>
            </c:ext>
          </c:extLst>
        </c:ser>
        <c:marker val="1"/>
        <c:axId val="46029824"/>
        <c:axId val="46027904"/>
      </c:lineChart>
      <c:catAx>
        <c:axId val="45987712"/>
        <c:scaling>
          <c:orientation val="minMax"/>
        </c:scaling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dirty="0"/>
                  <a:t>Year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General" sourceLinked="0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18944"/>
        <c:crosses val="autoZero"/>
        <c:auto val="1"/>
        <c:lblAlgn val="ctr"/>
        <c:lblOffset val="1"/>
        <c:tickLblSkip val="1"/>
        <c:tickMarkSkip val="1"/>
      </c:catAx>
      <c:valAx>
        <c:axId val="4601894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Registrations and revocations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987712"/>
        <c:crossesAt val="1"/>
        <c:crossBetween val="between"/>
      </c:valAx>
      <c:valAx>
        <c:axId val="46027904"/>
        <c:scaling>
          <c:orientation val="minMax"/>
        </c:scaling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Total registrations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29824"/>
        <c:crosses val="max"/>
        <c:crossBetween val="between"/>
      </c:valAx>
      <c:catAx>
        <c:axId val="4602982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46027904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/>
  <c:userShapes r:id="rId3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218C74-2C3D-4B5E-8538-3E89B5055A83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F4F69224-8B4F-4BB8-B64B-09B1948E8022}">
      <dgm:prSet phldrT="[Text]" custT="1"/>
      <dgm:spPr/>
      <dgm:t>
        <a:bodyPr/>
        <a:lstStyle/>
        <a:p>
          <a:r>
            <a:rPr lang="en-AU" sz="2400" dirty="0"/>
            <a:t>acnc.gov.au</a:t>
          </a:r>
        </a:p>
      </dgm:t>
    </dgm:pt>
    <dgm:pt modelId="{3277B7A9-ED06-4E72-A9BF-A69A92332A78}" type="parTrans" cxnId="{FF8581D2-67EE-49F7-902D-7C9E08B1B921}">
      <dgm:prSet/>
      <dgm:spPr/>
      <dgm:t>
        <a:bodyPr/>
        <a:lstStyle/>
        <a:p>
          <a:endParaRPr lang="en-AU"/>
        </a:p>
      </dgm:t>
    </dgm:pt>
    <dgm:pt modelId="{289392A0-415C-4D38-8A4A-D5A520DFBD0F}" type="sibTrans" cxnId="{FF8581D2-67EE-49F7-902D-7C9E08B1B921}">
      <dgm:prSet/>
      <dgm:spPr/>
      <dgm:t>
        <a:bodyPr/>
        <a:lstStyle/>
        <a:p>
          <a:endParaRPr lang="en-AU"/>
        </a:p>
      </dgm:t>
    </dgm:pt>
    <dgm:pt modelId="{BA850A50-2554-4E9C-9AAA-7F64CDD1669C}">
      <dgm:prSet phldrT="[Text]" custT="1"/>
      <dgm:spPr/>
      <dgm:t>
        <a:bodyPr/>
        <a:lstStyle/>
        <a:p>
          <a:r>
            <a:rPr lang="en-AU" sz="2400" dirty="0"/>
            <a:t>13 ACNC (13 22 62) 9.00am – 5:00pm AEST</a:t>
          </a:r>
        </a:p>
      </dgm:t>
    </dgm:pt>
    <dgm:pt modelId="{D9476330-335E-4E82-871F-1FF4B2956EF5}" type="parTrans" cxnId="{50F07D38-46B0-4820-B014-665FF69A933E}">
      <dgm:prSet/>
      <dgm:spPr/>
      <dgm:t>
        <a:bodyPr/>
        <a:lstStyle/>
        <a:p>
          <a:endParaRPr lang="en-AU"/>
        </a:p>
      </dgm:t>
    </dgm:pt>
    <dgm:pt modelId="{77825278-68A5-406F-97D1-EFCC0AB559BC}" type="sibTrans" cxnId="{50F07D38-46B0-4820-B014-665FF69A933E}">
      <dgm:prSet/>
      <dgm:spPr/>
      <dgm:t>
        <a:bodyPr/>
        <a:lstStyle/>
        <a:p>
          <a:endParaRPr lang="en-AU"/>
        </a:p>
      </dgm:t>
    </dgm:pt>
    <dgm:pt modelId="{48242FAE-428D-403F-A3D8-69790833EC26}">
      <dgm:prSet phldrT="[Text]" custT="1"/>
      <dgm:spPr/>
      <dgm:t>
        <a:bodyPr/>
        <a:lstStyle/>
        <a:p>
          <a:r>
            <a:rPr lang="en-AU" sz="2400" dirty="0"/>
            <a:t>facebook.com/acnc.gov.au</a:t>
          </a:r>
        </a:p>
      </dgm:t>
    </dgm:pt>
    <dgm:pt modelId="{298963AA-BBF8-4C68-BB97-ACF496AF4556}" type="parTrans" cxnId="{0B61F2B7-B9E5-4659-A9B6-7D716B4F43C9}">
      <dgm:prSet/>
      <dgm:spPr/>
      <dgm:t>
        <a:bodyPr/>
        <a:lstStyle/>
        <a:p>
          <a:endParaRPr lang="en-AU"/>
        </a:p>
      </dgm:t>
    </dgm:pt>
    <dgm:pt modelId="{661D7403-3D3C-489B-BFF0-95CAA31D4DCA}" type="sibTrans" cxnId="{0B61F2B7-B9E5-4659-A9B6-7D716B4F43C9}">
      <dgm:prSet/>
      <dgm:spPr/>
      <dgm:t>
        <a:bodyPr/>
        <a:lstStyle/>
        <a:p>
          <a:endParaRPr lang="en-AU"/>
        </a:p>
      </dgm:t>
    </dgm:pt>
    <dgm:pt modelId="{E553E9A0-C74D-4D28-8DC3-9487CB7F06C2}">
      <dgm:prSet custT="1"/>
      <dgm:spPr/>
      <dgm:t>
        <a:bodyPr/>
        <a:lstStyle/>
        <a:p>
          <a:r>
            <a:rPr lang="en-AU" sz="2400" dirty="0"/>
            <a:t>@</a:t>
          </a:r>
          <a:r>
            <a:rPr lang="en-AU" sz="2400" dirty="0" err="1"/>
            <a:t>acnc_gov_au</a:t>
          </a:r>
          <a:endParaRPr lang="en-AU" sz="2400" dirty="0"/>
        </a:p>
      </dgm:t>
    </dgm:pt>
    <dgm:pt modelId="{2AF041C0-089E-42F7-8B2C-4C8ADD7BA1FF}" type="parTrans" cxnId="{BAA2BE47-FE1D-4AC8-AE3B-2366DF7C1FEE}">
      <dgm:prSet/>
      <dgm:spPr/>
      <dgm:t>
        <a:bodyPr/>
        <a:lstStyle/>
        <a:p>
          <a:endParaRPr lang="en-AU"/>
        </a:p>
      </dgm:t>
    </dgm:pt>
    <dgm:pt modelId="{401E1A2E-99F0-4C9D-A1A5-7B6712406D97}" type="sibTrans" cxnId="{BAA2BE47-FE1D-4AC8-AE3B-2366DF7C1FEE}">
      <dgm:prSet/>
      <dgm:spPr/>
      <dgm:t>
        <a:bodyPr/>
        <a:lstStyle/>
        <a:p>
          <a:endParaRPr lang="en-AU"/>
        </a:p>
      </dgm:t>
    </dgm:pt>
    <dgm:pt modelId="{A9420B63-DED4-4267-8C12-D557AD925542}">
      <dgm:prSet custT="1"/>
      <dgm:spPr/>
      <dgm:t>
        <a:bodyPr/>
        <a:lstStyle/>
        <a:p>
          <a:r>
            <a:rPr lang="en-AU" sz="2400" dirty="0"/>
            <a:t>youtube.com/</a:t>
          </a:r>
          <a:r>
            <a:rPr lang="en-AU" sz="2400" dirty="0" err="1"/>
            <a:t>ACNCvideos</a:t>
          </a:r>
          <a:endParaRPr lang="en-AU" sz="2400" dirty="0"/>
        </a:p>
      </dgm:t>
    </dgm:pt>
    <dgm:pt modelId="{B83CF024-AFF9-48E3-922B-E89B3F40931D}" type="parTrans" cxnId="{1D24D500-F366-4001-9D0B-AA6FFD471F3B}">
      <dgm:prSet/>
      <dgm:spPr/>
      <dgm:t>
        <a:bodyPr/>
        <a:lstStyle/>
        <a:p>
          <a:endParaRPr lang="en-AU"/>
        </a:p>
      </dgm:t>
    </dgm:pt>
    <dgm:pt modelId="{CDAC9B4B-8F3C-4C3B-A574-5284D4C68CCA}" type="sibTrans" cxnId="{1D24D500-F366-4001-9D0B-AA6FFD471F3B}">
      <dgm:prSet/>
      <dgm:spPr/>
      <dgm:t>
        <a:bodyPr/>
        <a:lstStyle/>
        <a:p>
          <a:endParaRPr lang="en-AU"/>
        </a:p>
      </dgm:t>
    </dgm:pt>
    <dgm:pt modelId="{723C9138-DC88-4A77-A715-F46A40B7CD68}">
      <dgm:prSet custT="1"/>
      <dgm:spPr/>
      <dgm:t>
        <a:bodyPr/>
        <a:lstStyle/>
        <a:p>
          <a:r>
            <a:rPr lang="en-AU" sz="2400" dirty="0"/>
            <a:t>‘Aussie Charities and NFPs’</a:t>
          </a:r>
        </a:p>
      </dgm:t>
    </dgm:pt>
    <dgm:pt modelId="{853DFCFB-250F-4EF1-8100-D79A747B7C71}" type="parTrans" cxnId="{37F678CD-C88C-435E-A366-035E5A8E8DE4}">
      <dgm:prSet/>
      <dgm:spPr/>
      <dgm:t>
        <a:bodyPr/>
        <a:lstStyle/>
        <a:p>
          <a:endParaRPr lang="en-AU"/>
        </a:p>
      </dgm:t>
    </dgm:pt>
    <dgm:pt modelId="{5C66C1CD-7D70-4AE9-ABED-12A236ECA08A}" type="sibTrans" cxnId="{37F678CD-C88C-435E-A366-035E5A8E8DE4}">
      <dgm:prSet/>
      <dgm:spPr/>
      <dgm:t>
        <a:bodyPr/>
        <a:lstStyle/>
        <a:p>
          <a:endParaRPr lang="en-AU"/>
        </a:p>
      </dgm:t>
    </dgm:pt>
    <dgm:pt modelId="{2A79994C-BF12-4AE6-A61D-61400CD54BCB}" type="pres">
      <dgm:prSet presAssocID="{29218C74-2C3D-4B5E-8538-3E89B5055A83}" presName="linearFlow" presStyleCnt="0">
        <dgm:presLayoutVars>
          <dgm:dir/>
          <dgm:resizeHandles val="exact"/>
        </dgm:presLayoutVars>
      </dgm:prSet>
      <dgm:spPr/>
    </dgm:pt>
    <dgm:pt modelId="{A4AF6AB5-1B84-44B8-8579-9219DCABD052}" type="pres">
      <dgm:prSet presAssocID="{F4F69224-8B4F-4BB8-B64B-09B1948E8022}" presName="composite" presStyleCnt="0"/>
      <dgm:spPr/>
    </dgm:pt>
    <dgm:pt modelId="{41609EF3-0F79-4F48-89E8-752E37ABB8FB}" type="pres">
      <dgm:prSet presAssocID="{F4F69224-8B4F-4BB8-B64B-09B1948E8022}" presName="imgShp" presStyleLbl="fgImgPlac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331E8441-6B2F-4E76-8DA0-6535421B6EB2}" type="pres">
      <dgm:prSet presAssocID="{F4F69224-8B4F-4BB8-B64B-09B1948E8022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21745FA2-7A3C-4135-BC81-7F4F4E51B23F}" type="pres">
      <dgm:prSet presAssocID="{289392A0-415C-4D38-8A4A-D5A520DFBD0F}" presName="spacing" presStyleCnt="0"/>
      <dgm:spPr/>
    </dgm:pt>
    <dgm:pt modelId="{89FFD2F5-0A41-452D-8261-2257CD132282}" type="pres">
      <dgm:prSet presAssocID="{BA850A50-2554-4E9C-9AAA-7F64CDD1669C}" presName="composite" presStyleCnt="0"/>
      <dgm:spPr/>
    </dgm:pt>
    <dgm:pt modelId="{D9143ECA-58C4-4771-9C7F-D90E6CA008F9}" type="pres">
      <dgm:prSet presAssocID="{BA850A50-2554-4E9C-9AAA-7F64CDD1669C}" presName="imgShp" presStyleLbl="fgImgPlace1" presStyleIdx="1" presStyleCnt="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B473940B-D170-4510-AA3F-AFA2A3082BDD}" type="pres">
      <dgm:prSet presAssocID="{BA850A50-2554-4E9C-9AAA-7F64CDD1669C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F5E439E4-448C-453F-BE11-13AA8A860D4C}" type="pres">
      <dgm:prSet presAssocID="{77825278-68A5-406F-97D1-EFCC0AB559BC}" presName="spacing" presStyleCnt="0"/>
      <dgm:spPr/>
    </dgm:pt>
    <dgm:pt modelId="{86C7ED5B-A396-42C9-A565-903F3E77429C}" type="pres">
      <dgm:prSet presAssocID="{48242FAE-428D-403F-A3D8-69790833EC26}" presName="composite" presStyleCnt="0"/>
      <dgm:spPr/>
    </dgm:pt>
    <dgm:pt modelId="{0BD94499-B029-4F88-93A9-C6C840EE11E1}" type="pres">
      <dgm:prSet presAssocID="{48242FAE-428D-403F-A3D8-69790833EC26}" presName="imgShp" presStyleLbl="fgImgPlace1" presStyleIdx="2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18F51A6D-0B9D-4DFB-8D2A-C8EB5D5FE88F}" type="pres">
      <dgm:prSet presAssocID="{48242FAE-428D-403F-A3D8-69790833EC26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27642FC2-CCFA-4DA0-BB21-AD72418451E4}" type="pres">
      <dgm:prSet presAssocID="{661D7403-3D3C-489B-BFF0-95CAA31D4DCA}" presName="spacing" presStyleCnt="0"/>
      <dgm:spPr/>
    </dgm:pt>
    <dgm:pt modelId="{4CF4A93F-DDA8-4E1C-B2B0-557BDA237795}" type="pres">
      <dgm:prSet presAssocID="{E553E9A0-C74D-4D28-8DC3-9487CB7F06C2}" presName="composite" presStyleCnt="0"/>
      <dgm:spPr/>
    </dgm:pt>
    <dgm:pt modelId="{8C503DB3-8265-4D09-A30D-40D5E18CDB88}" type="pres">
      <dgm:prSet presAssocID="{E553E9A0-C74D-4D28-8DC3-9487CB7F06C2}" presName="imgShp" presStyleLbl="fgImgPlac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2D558CE9-999A-449B-8E11-3736F02C9A50}" type="pres">
      <dgm:prSet presAssocID="{E553E9A0-C74D-4D28-8DC3-9487CB7F06C2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66C4561-6ACC-42D2-B1B6-4902B2093CEB}" type="pres">
      <dgm:prSet presAssocID="{401E1A2E-99F0-4C9D-A1A5-7B6712406D97}" presName="spacing" presStyleCnt="0"/>
      <dgm:spPr/>
    </dgm:pt>
    <dgm:pt modelId="{8D40040B-7A50-4809-AD57-BA0BE3D95D3E}" type="pres">
      <dgm:prSet presAssocID="{A9420B63-DED4-4267-8C12-D557AD925542}" presName="composite" presStyleCnt="0"/>
      <dgm:spPr/>
    </dgm:pt>
    <dgm:pt modelId="{D86A66BF-64A0-45EC-8423-3B956D5A9271}" type="pres">
      <dgm:prSet presAssocID="{A9420B63-DED4-4267-8C12-D557AD925542}" presName="imgShp" presStyleLbl="fgImgPlace1" presStyleIdx="4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E5BB545B-D533-4FDC-A08F-A3F6FF2CA884}" type="pres">
      <dgm:prSet presAssocID="{A9420B63-DED4-4267-8C12-D557AD925542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41061A5-A500-4536-A82D-96EC6248DE3C}" type="pres">
      <dgm:prSet presAssocID="{CDAC9B4B-8F3C-4C3B-A574-5284D4C68CCA}" presName="spacing" presStyleCnt="0"/>
      <dgm:spPr/>
    </dgm:pt>
    <dgm:pt modelId="{C3753FE9-C992-4958-A961-8B024B4E1F25}" type="pres">
      <dgm:prSet presAssocID="{723C9138-DC88-4A77-A715-F46A40B7CD68}" presName="composite" presStyleCnt="0"/>
      <dgm:spPr/>
    </dgm:pt>
    <dgm:pt modelId="{CD4A91F7-BED8-411D-B8FC-D3CCBBB490C2}" type="pres">
      <dgm:prSet presAssocID="{723C9138-DC88-4A77-A715-F46A40B7CD68}" presName="imgShp" presStyleLbl="fgImgPlace1" presStyleIdx="5" presStyleCnt="6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34BE5C8D-4B73-4CBE-AA65-B228FB0F65C0}" type="pres">
      <dgm:prSet presAssocID="{723C9138-DC88-4A77-A715-F46A40B7CD68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1D24D500-F366-4001-9D0B-AA6FFD471F3B}" srcId="{29218C74-2C3D-4B5E-8538-3E89B5055A83}" destId="{A9420B63-DED4-4267-8C12-D557AD925542}" srcOrd="4" destOrd="0" parTransId="{B83CF024-AFF9-48E3-922B-E89B3F40931D}" sibTransId="{CDAC9B4B-8F3C-4C3B-A574-5284D4C68CCA}"/>
    <dgm:cxn modelId="{15A86B81-C86A-4C32-8DC0-038A74C648CC}" type="presOf" srcId="{F4F69224-8B4F-4BB8-B64B-09B1948E8022}" destId="{331E8441-6B2F-4E76-8DA0-6535421B6EB2}" srcOrd="0" destOrd="0" presId="urn:microsoft.com/office/officeart/2005/8/layout/vList3#1"/>
    <dgm:cxn modelId="{394D8027-DEB9-43FC-BEB1-73A6ED687C1E}" type="presOf" srcId="{29218C74-2C3D-4B5E-8538-3E89B5055A83}" destId="{2A79994C-BF12-4AE6-A61D-61400CD54BCB}" srcOrd="0" destOrd="0" presId="urn:microsoft.com/office/officeart/2005/8/layout/vList3#1"/>
    <dgm:cxn modelId="{0B61F2B7-B9E5-4659-A9B6-7D716B4F43C9}" srcId="{29218C74-2C3D-4B5E-8538-3E89B5055A83}" destId="{48242FAE-428D-403F-A3D8-69790833EC26}" srcOrd="2" destOrd="0" parTransId="{298963AA-BBF8-4C68-BB97-ACF496AF4556}" sibTransId="{661D7403-3D3C-489B-BFF0-95CAA31D4DCA}"/>
    <dgm:cxn modelId="{5F370647-8500-4FE0-AE36-F94A10CF6247}" type="presOf" srcId="{E553E9A0-C74D-4D28-8DC3-9487CB7F06C2}" destId="{2D558CE9-999A-449B-8E11-3736F02C9A50}" srcOrd="0" destOrd="0" presId="urn:microsoft.com/office/officeart/2005/8/layout/vList3#1"/>
    <dgm:cxn modelId="{BD8F4673-107F-4F60-852E-DDC5315D834D}" type="presOf" srcId="{A9420B63-DED4-4267-8C12-D557AD925542}" destId="{E5BB545B-D533-4FDC-A08F-A3F6FF2CA884}" srcOrd="0" destOrd="0" presId="urn:microsoft.com/office/officeart/2005/8/layout/vList3#1"/>
    <dgm:cxn modelId="{50F07D38-46B0-4820-B014-665FF69A933E}" srcId="{29218C74-2C3D-4B5E-8538-3E89B5055A83}" destId="{BA850A50-2554-4E9C-9AAA-7F64CDD1669C}" srcOrd="1" destOrd="0" parTransId="{D9476330-335E-4E82-871F-1FF4B2956EF5}" sibTransId="{77825278-68A5-406F-97D1-EFCC0AB559BC}"/>
    <dgm:cxn modelId="{FF8581D2-67EE-49F7-902D-7C9E08B1B921}" srcId="{29218C74-2C3D-4B5E-8538-3E89B5055A83}" destId="{F4F69224-8B4F-4BB8-B64B-09B1948E8022}" srcOrd="0" destOrd="0" parTransId="{3277B7A9-ED06-4E72-A9BF-A69A92332A78}" sibTransId="{289392A0-415C-4D38-8A4A-D5A520DFBD0F}"/>
    <dgm:cxn modelId="{37F678CD-C88C-435E-A366-035E5A8E8DE4}" srcId="{29218C74-2C3D-4B5E-8538-3E89B5055A83}" destId="{723C9138-DC88-4A77-A715-F46A40B7CD68}" srcOrd="5" destOrd="0" parTransId="{853DFCFB-250F-4EF1-8100-D79A747B7C71}" sibTransId="{5C66C1CD-7D70-4AE9-ABED-12A236ECA08A}"/>
    <dgm:cxn modelId="{43D003BB-79C2-4817-86BA-168732FDCEDE}" type="presOf" srcId="{BA850A50-2554-4E9C-9AAA-7F64CDD1669C}" destId="{B473940B-D170-4510-AA3F-AFA2A3082BDD}" srcOrd="0" destOrd="0" presId="urn:microsoft.com/office/officeart/2005/8/layout/vList3#1"/>
    <dgm:cxn modelId="{F9BA2882-8D89-41CA-830F-42EFE3EF4A5A}" type="presOf" srcId="{723C9138-DC88-4A77-A715-F46A40B7CD68}" destId="{34BE5C8D-4B73-4CBE-AA65-B228FB0F65C0}" srcOrd="0" destOrd="0" presId="urn:microsoft.com/office/officeart/2005/8/layout/vList3#1"/>
    <dgm:cxn modelId="{BAA2BE47-FE1D-4AC8-AE3B-2366DF7C1FEE}" srcId="{29218C74-2C3D-4B5E-8538-3E89B5055A83}" destId="{E553E9A0-C74D-4D28-8DC3-9487CB7F06C2}" srcOrd="3" destOrd="0" parTransId="{2AF041C0-089E-42F7-8B2C-4C8ADD7BA1FF}" sibTransId="{401E1A2E-99F0-4C9D-A1A5-7B6712406D97}"/>
    <dgm:cxn modelId="{1CE98A7B-015C-4785-8D28-A82FF8A26FF4}" type="presOf" srcId="{48242FAE-428D-403F-A3D8-69790833EC26}" destId="{18F51A6D-0B9D-4DFB-8D2A-C8EB5D5FE88F}" srcOrd="0" destOrd="0" presId="urn:microsoft.com/office/officeart/2005/8/layout/vList3#1"/>
    <dgm:cxn modelId="{881BB007-66FD-4614-B8C6-D52F02C058C2}" type="presParOf" srcId="{2A79994C-BF12-4AE6-A61D-61400CD54BCB}" destId="{A4AF6AB5-1B84-44B8-8579-9219DCABD052}" srcOrd="0" destOrd="0" presId="urn:microsoft.com/office/officeart/2005/8/layout/vList3#1"/>
    <dgm:cxn modelId="{1E246CD7-7A78-4514-A6C0-174FCD756D12}" type="presParOf" srcId="{A4AF6AB5-1B84-44B8-8579-9219DCABD052}" destId="{41609EF3-0F79-4F48-89E8-752E37ABB8FB}" srcOrd="0" destOrd="0" presId="urn:microsoft.com/office/officeart/2005/8/layout/vList3#1"/>
    <dgm:cxn modelId="{6057FFB7-5358-4EF4-92F6-6E2A58B6BE1A}" type="presParOf" srcId="{A4AF6AB5-1B84-44B8-8579-9219DCABD052}" destId="{331E8441-6B2F-4E76-8DA0-6535421B6EB2}" srcOrd="1" destOrd="0" presId="urn:microsoft.com/office/officeart/2005/8/layout/vList3#1"/>
    <dgm:cxn modelId="{AFFFB6F1-5780-42B6-9225-D302A12C383E}" type="presParOf" srcId="{2A79994C-BF12-4AE6-A61D-61400CD54BCB}" destId="{21745FA2-7A3C-4135-BC81-7F4F4E51B23F}" srcOrd="1" destOrd="0" presId="urn:microsoft.com/office/officeart/2005/8/layout/vList3#1"/>
    <dgm:cxn modelId="{EC8E99A1-A65F-42BF-B1D2-4270F818A3EB}" type="presParOf" srcId="{2A79994C-BF12-4AE6-A61D-61400CD54BCB}" destId="{89FFD2F5-0A41-452D-8261-2257CD132282}" srcOrd="2" destOrd="0" presId="urn:microsoft.com/office/officeart/2005/8/layout/vList3#1"/>
    <dgm:cxn modelId="{E8E5FD25-30B0-42F1-83A5-CB8FBC24AB1F}" type="presParOf" srcId="{89FFD2F5-0A41-452D-8261-2257CD132282}" destId="{D9143ECA-58C4-4771-9C7F-D90E6CA008F9}" srcOrd="0" destOrd="0" presId="urn:microsoft.com/office/officeart/2005/8/layout/vList3#1"/>
    <dgm:cxn modelId="{159710AC-5B58-4C98-BDE8-550CA70D426D}" type="presParOf" srcId="{89FFD2F5-0A41-452D-8261-2257CD132282}" destId="{B473940B-D170-4510-AA3F-AFA2A3082BDD}" srcOrd="1" destOrd="0" presId="urn:microsoft.com/office/officeart/2005/8/layout/vList3#1"/>
    <dgm:cxn modelId="{C1AABE94-410F-4E95-BA86-58A93F962B6C}" type="presParOf" srcId="{2A79994C-BF12-4AE6-A61D-61400CD54BCB}" destId="{F5E439E4-448C-453F-BE11-13AA8A860D4C}" srcOrd="3" destOrd="0" presId="urn:microsoft.com/office/officeart/2005/8/layout/vList3#1"/>
    <dgm:cxn modelId="{425E709F-6E60-4E58-A27E-F4CC2471BC95}" type="presParOf" srcId="{2A79994C-BF12-4AE6-A61D-61400CD54BCB}" destId="{86C7ED5B-A396-42C9-A565-903F3E77429C}" srcOrd="4" destOrd="0" presId="urn:microsoft.com/office/officeart/2005/8/layout/vList3#1"/>
    <dgm:cxn modelId="{7FA7AA02-46C0-4682-9FAD-B95AA48FDD45}" type="presParOf" srcId="{86C7ED5B-A396-42C9-A565-903F3E77429C}" destId="{0BD94499-B029-4F88-93A9-C6C840EE11E1}" srcOrd="0" destOrd="0" presId="urn:microsoft.com/office/officeart/2005/8/layout/vList3#1"/>
    <dgm:cxn modelId="{5D059A3E-08CE-4756-B25B-2849E86779F8}" type="presParOf" srcId="{86C7ED5B-A396-42C9-A565-903F3E77429C}" destId="{18F51A6D-0B9D-4DFB-8D2A-C8EB5D5FE88F}" srcOrd="1" destOrd="0" presId="urn:microsoft.com/office/officeart/2005/8/layout/vList3#1"/>
    <dgm:cxn modelId="{E31043F0-9B1A-4044-A212-2088D3001B05}" type="presParOf" srcId="{2A79994C-BF12-4AE6-A61D-61400CD54BCB}" destId="{27642FC2-CCFA-4DA0-BB21-AD72418451E4}" srcOrd="5" destOrd="0" presId="urn:microsoft.com/office/officeart/2005/8/layout/vList3#1"/>
    <dgm:cxn modelId="{CAE08C19-D0A2-4D38-8811-2DE4048E8150}" type="presParOf" srcId="{2A79994C-BF12-4AE6-A61D-61400CD54BCB}" destId="{4CF4A93F-DDA8-4E1C-B2B0-557BDA237795}" srcOrd="6" destOrd="0" presId="urn:microsoft.com/office/officeart/2005/8/layout/vList3#1"/>
    <dgm:cxn modelId="{208EFC69-E268-4BEE-B2F9-3BE45702DD5C}" type="presParOf" srcId="{4CF4A93F-DDA8-4E1C-B2B0-557BDA237795}" destId="{8C503DB3-8265-4D09-A30D-40D5E18CDB88}" srcOrd="0" destOrd="0" presId="urn:microsoft.com/office/officeart/2005/8/layout/vList3#1"/>
    <dgm:cxn modelId="{31ED4348-298D-4504-8CF1-71FF989D610B}" type="presParOf" srcId="{4CF4A93F-DDA8-4E1C-B2B0-557BDA237795}" destId="{2D558CE9-999A-449B-8E11-3736F02C9A50}" srcOrd="1" destOrd="0" presId="urn:microsoft.com/office/officeart/2005/8/layout/vList3#1"/>
    <dgm:cxn modelId="{6901CF28-49F0-4113-AB53-B37107AEFEDA}" type="presParOf" srcId="{2A79994C-BF12-4AE6-A61D-61400CD54BCB}" destId="{D66C4561-6ACC-42D2-B1B6-4902B2093CEB}" srcOrd="7" destOrd="0" presId="urn:microsoft.com/office/officeart/2005/8/layout/vList3#1"/>
    <dgm:cxn modelId="{F5F5F4B6-5D5C-4A2B-B3D9-4A3BB9185A8D}" type="presParOf" srcId="{2A79994C-BF12-4AE6-A61D-61400CD54BCB}" destId="{8D40040B-7A50-4809-AD57-BA0BE3D95D3E}" srcOrd="8" destOrd="0" presId="urn:microsoft.com/office/officeart/2005/8/layout/vList3#1"/>
    <dgm:cxn modelId="{B4ECD991-10DA-4A12-A7AA-39413360BECA}" type="presParOf" srcId="{8D40040B-7A50-4809-AD57-BA0BE3D95D3E}" destId="{D86A66BF-64A0-45EC-8423-3B956D5A9271}" srcOrd="0" destOrd="0" presId="urn:microsoft.com/office/officeart/2005/8/layout/vList3#1"/>
    <dgm:cxn modelId="{271564B3-3EE7-4A80-924E-FC0C6740303B}" type="presParOf" srcId="{8D40040B-7A50-4809-AD57-BA0BE3D95D3E}" destId="{E5BB545B-D533-4FDC-A08F-A3F6FF2CA884}" srcOrd="1" destOrd="0" presId="urn:microsoft.com/office/officeart/2005/8/layout/vList3#1"/>
    <dgm:cxn modelId="{FC837A6A-8945-44D3-A2C5-A36E6BD6204E}" type="presParOf" srcId="{2A79994C-BF12-4AE6-A61D-61400CD54BCB}" destId="{D41061A5-A500-4536-A82D-96EC6248DE3C}" srcOrd="9" destOrd="0" presId="urn:microsoft.com/office/officeart/2005/8/layout/vList3#1"/>
    <dgm:cxn modelId="{008B88BF-C87B-45BA-9652-5D8B7311C6A3}" type="presParOf" srcId="{2A79994C-BF12-4AE6-A61D-61400CD54BCB}" destId="{C3753FE9-C992-4958-A961-8B024B4E1F25}" srcOrd="10" destOrd="0" presId="urn:microsoft.com/office/officeart/2005/8/layout/vList3#1"/>
    <dgm:cxn modelId="{C623175E-9500-4BB3-8816-2C8C58682434}" type="presParOf" srcId="{C3753FE9-C992-4958-A961-8B024B4E1F25}" destId="{CD4A91F7-BED8-411D-B8FC-D3CCBBB490C2}" srcOrd="0" destOrd="0" presId="urn:microsoft.com/office/officeart/2005/8/layout/vList3#1"/>
    <dgm:cxn modelId="{6F2F4E0B-F49F-4E4A-A1C9-73EFF2562DDB}" type="presParOf" srcId="{C3753FE9-C992-4958-A961-8B024B4E1F25}" destId="{34BE5C8D-4B73-4CBE-AA65-B228FB0F65C0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0.85059</cdr:x>
      <cdr:y>0.00189</cdr:y>
    </cdr:from>
    <cdr:to>
      <cdr:x>0.87385</cdr:x>
      <cdr:y>0.15389</cdr:y>
    </cdr:to>
    <cdr:sp macro="" textlink="">
      <cdr:nvSpPr>
        <cdr:cNvPr id="2" name="Arrow: Down 1">
          <a:extLst xmlns:a="http://schemas.openxmlformats.org/drawingml/2006/main">
            <a:ext uri="{FF2B5EF4-FFF2-40B4-BE49-F238E27FC236}">
              <a16:creationId xmlns:a16="http://schemas.microsoft.com/office/drawing/2014/main" xmlns="" id="{BC4EC461-A217-4DC6-9FB2-671C55943235}"/>
            </a:ext>
          </a:extLst>
        </cdr:cNvPr>
        <cdr:cNvSpPr/>
      </cdr:nvSpPr>
      <cdr:spPr>
        <a:xfrm xmlns:a="http://schemas.openxmlformats.org/drawingml/2006/main" rot="424383">
          <a:off x="6786635" y="8748"/>
          <a:ext cx="185615" cy="704211"/>
        </a:xfrm>
        <a:prstGeom xmlns:a="http://schemas.openxmlformats.org/drawingml/2006/main" prst="downArrow">
          <a:avLst>
            <a:gd name="adj1" fmla="val 50000"/>
            <a:gd name="adj2" fmla="val 251036"/>
          </a:avLst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AU"/>
          </a:defPPr>
          <a:lvl1pPr algn="l" defTabSz="45720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AU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33ADC9A8-569F-4424-A4B1-4C98DEB2895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5492" tIns="47746" rIns="95492" bIns="47746" rtlCol="0"/>
          <a:lstStyle>
            <a:lvl1pPr algn="l" eaLnBrk="1" hangingPunct="1">
              <a:defRPr sz="13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DCA0DAE-136F-4E94-9F93-1033CCA5672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5492" tIns="47746" rIns="95492" bIns="47746" rtlCol="0"/>
          <a:lstStyle>
            <a:lvl1pPr algn="r" eaLnBrk="1" hangingPunct="1">
              <a:defRPr sz="13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3483703C-B2A4-4DD5-9DF4-D399679BED81}" type="datetimeFigureOut">
              <a:rPr lang="en-AU"/>
              <a:pPr>
                <a:defRPr/>
              </a:pPr>
              <a:t>13/03/2019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C86C86E-E2E3-4BA2-9CA9-019F9F18639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5492" tIns="47746" rIns="95492" bIns="47746" rtlCol="0" anchor="b"/>
          <a:lstStyle>
            <a:lvl1pPr algn="l" eaLnBrk="1" hangingPunct="1">
              <a:defRPr sz="13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4E0F7FA-329A-42AF-884D-20F11CAC0B5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5492" tIns="47746" rIns="95492" bIns="4774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C49B9D33-11C2-4504-BB8F-2FF8FC5CB20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xmlns="" id="{D1021CA2-FB60-4208-903C-339048BC28F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2" tIns="47746" rIns="95492" bIns="4774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Calibri" pitchFamily="1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xmlns="" id="{230A1F5F-D428-42F3-85F5-DEFB587A578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2" tIns="47746" rIns="95492" bIns="4774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Calibri" pitchFamily="1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177C1C7A-0ED3-465A-88AD-FAC021EBFF38}" type="datetime1">
              <a:rPr lang="en-US" altLang="en-US"/>
              <a:pPr>
                <a:defRPr/>
              </a:pPr>
              <a:t>3/13/2019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E8537970-75A1-48A0-9C93-809665CBB62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7287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8917" name="Rectangle 5">
            <a:extLst>
              <a:ext uri="{FF2B5EF4-FFF2-40B4-BE49-F238E27FC236}">
                <a16:creationId xmlns:a16="http://schemas.microsoft.com/office/drawing/2014/main" xmlns="" id="{043E99F4-5849-43BE-A38C-427C8477915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2" tIns="47746" rIns="95492" bIns="477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8918" name="Rectangle 6">
            <a:extLst>
              <a:ext uri="{FF2B5EF4-FFF2-40B4-BE49-F238E27FC236}">
                <a16:creationId xmlns:a16="http://schemas.microsoft.com/office/drawing/2014/main" xmlns="" id="{E1B872B0-E24D-42C8-8934-73AE91370CD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2" tIns="47746" rIns="95492" bIns="47746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Calibri" pitchFamily="1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8919" name="Rectangle 7">
            <a:extLst>
              <a:ext uri="{FF2B5EF4-FFF2-40B4-BE49-F238E27FC236}">
                <a16:creationId xmlns:a16="http://schemas.microsoft.com/office/drawing/2014/main" xmlns="" id="{23BCD866-11B7-4CEF-AA68-2374601273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2" tIns="47746" rIns="95492" bIns="4774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095A4D9-B54A-4F6A-8BCF-D0C7A8424E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1" charset="0"/>
        <a:ea typeface="ＭＳ Ｐゴシック" pitchFamily="1" charset="-128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1" charset="0"/>
        <a:ea typeface="ＭＳ Ｐゴシック" pitchFamily="1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1" charset="0"/>
        <a:ea typeface="ＭＳ Ｐゴシック" pitchFamily="1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1" charset="0"/>
        <a:ea typeface="ＭＳ Ｐゴシック" pitchFamily="1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1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xmlns="" id="{93AA665C-7AF7-4E95-BF65-2FC4EC044D6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xmlns="" id="{1792F260-18E0-444E-B810-82A2B2D522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AU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r>
              <a:rPr lang="en-AU" altLang="en-US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KW intro</a:t>
            </a:r>
          </a:p>
          <a:p>
            <a:endParaRPr lang="en-AU" altLang="en-US" b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r>
              <a:rPr lang="en-AU" altLang="en-US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DR intro</a:t>
            </a:r>
            <a:endParaRPr lang="en-AU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endParaRPr lang="en-AU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xmlns="" id="{B7AF6FAE-64DB-4683-B7B9-81E8AFDC5E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15963" indent="-27463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01725" indent="-2190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541463" indent="-2190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1982788" indent="-2190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439988" indent="-219075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897188" indent="-219075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354388" indent="-219075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11588" indent="-219075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6722F77-2EF1-44E5-81DC-89F4A21C6BB2}" type="slidenum">
              <a:rPr lang="en-US" altLang="en-US" sz="1300" smtClean="0"/>
              <a:pPr>
                <a:spcBef>
                  <a:spcPct val="0"/>
                </a:spcBef>
              </a:pPr>
              <a:t>1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xmlns="" id="{06DFBC4A-0285-49C7-9690-3F670E35AB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xmlns="" id="{E78B60F2-4014-476B-9949-976FB228C0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 *The calculation of an annual rate of change assumes:</a:t>
            </a:r>
          </a:p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1. same number of annual registrations post DGR as occurred in the preceding years,</a:t>
            </a:r>
          </a:p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2. that revocations remain low as for 2018-2019, and </a:t>
            </a:r>
          </a:p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3. discount the one-off DGR cohort</a:t>
            </a:r>
          </a:p>
          <a:p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xmlns="" id="{1183E4C1-FBCB-4B6A-87B6-82ED95F607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255BF0B-8DEF-4504-B246-8C1242336193}" type="slidenum">
              <a:rPr lang="en-US" altLang="en-US" smtClean="0">
                <a:latin typeface="Calibri" panose="020F0502020204030204" pitchFamily="34" charset="0"/>
              </a:rPr>
              <a:pPr/>
              <a:t>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xmlns="" id="{08A309DD-45DA-4E06-BD59-EBD925AC7E7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xmlns="" id="{79DBC831-9249-4527-8E7B-02EA445654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* </a:t>
            </a:r>
            <a:r>
              <a:rPr lang="en-AU" altLang="en-US">
                <a:latin typeface="Arial Narrow" panose="020B0606020202030204" pitchFamily="34" charset="0"/>
                <a:ea typeface="ＭＳ Ｐゴシック" panose="020B0600070205080204" pitchFamily="34" charset="-128"/>
              </a:rPr>
              <a:t>Section 1.56 ACNC Bill 2012 (Explanatory Memorandum) </a:t>
            </a:r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xmlns="" id="{75A985D4-F5BD-4F2D-A8FE-BC32E2F77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FA541B7-361A-4678-95C7-32FAE2FE9B53}" type="slidenum">
              <a:rPr lang="en-US" altLang="en-US" smtClean="0">
                <a:latin typeface="Calibri" panose="020F0502020204030204" pitchFamily="34" charset="0"/>
              </a:rPr>
              <a:pPr/>
              <a:t>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xmlns="" id="{505D770D-3F89-4878-9B24-04AC1A68A0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xmlns="" id="{16AE55D6-E532-4F6A-B200-D59ED5479F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* Section 1.89 ACNC Bill 2012 Explanatory Memorandum.</a:t>
            </a:r>
          </a:p>
          <a:p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xmlns="" id="{1839F351-DA22-41C7-BB37-9366EFCF5F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A158EC5-6171-444C-B767-4DA111B485BF}" type="slidenum">
              <a:rPr lang="en-US" altLang="en-US" smtClean="0">
                <a:latin typeface="Calibri" panose="020F0502020204030204" pitchFamily="34" charset="0"/>
              </a:rPr>
              <a:pPr/>
              <a:t>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xmlns="" id="{DCC4F39F-D5B5-4F81-8931-C16042A09A1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xmlns="" id="{39876F73-B65E-4BE4-8E8B-3DFB27E581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* Section15-10 ACNC Act 2012.</a:t>
            </a:r>
          </a:p>
          <a:p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xmlns="" id="{B84763C5-E289-43FF-B472-360A3C6A9B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CDA496B-33E4-4723-A8A4-3431472EB05D}" type="slidenum">
              <a:rPr lang="en-US" altLang="en-US" smtClean="0">
                <a:latin typeface="Calibri" panose="020F0502020204030204" pitchFamily="34" charset="0"/>
              </a:rPr>
              <a:pPr/>
              <a:t>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xmlns="" id="{F10EDF0A-3326-4CB5-A54E-D9F431A91E4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xmlns="" id="{E081A813-2293-4ED8-B4DE-E2947C371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*CLASSIE system that was developed by </a:t>
            </a:r>
            <a:r>
              <a:rPr lang="en-AU" altLang="en-US" i="1">
                <a:latin typeface="Calibri" panose="020F0502020204030204" pitchFamily="34" charset="0"/>
                <a:ea typeface="ＭＳ Ｐゴシック" panose="020B0600070205080204" pitchFamily="34" charset="-128"/>
              </a:rPr>
              <a:t>Our Community</a:t>
            </a:r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.</a:t>
            </a:r>
          </a:p>
          <a:p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xmlns="" id="{CA76CA58-4347-419A-994A-6C760AFE9E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6DA6DF1-61FB-4DD9-BDDA-0E1FB22720E2}" type="slidenum">
              <a:rPr lang="en-US" altLang="en-US" smtClean="0">
                <a:latin typeface="Calibri" panose="020F0502020204030204" pitchFamily="34" charset="0"/>
              </a:rPr>
              <a:pPr/>
              <a:t>10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xmlns="" id="{3D62C5E9-28AD-45AE-A38A-75C8FEA1F93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xmlns="" id="{0A827953-8487-44EC-BB07-C46F23498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*Section 15-5 ACNC Act 2012</a:t>
            </a:r>
          </a:p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The Minister’s Second Reading Speech, 23 August 2012, contained the phrase; ‘The government is dedicated to supporting a strong, vibrant, diverse and independent NFP sector’, and also repeats the words in Object 2.</a:t>
            </a:r>
          </a:p>
          <a:p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xmlns="" id="{DD15D1F6-CD9B-4D4A-824F-EEF2FCE617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549C11C-8D6C-4AF4-A3E8-C479482777B5}" type="slidenum">
              <a:rPr lang="en-US" altLang="en-US" smtClean="0">
                <a:latin typeface="Calibri" panose="020F0502020204030204" pitchFamily="34" charset="0"/>
              </a:rPr>
              <a:pPr/>
              <a:t>12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xmlns="" id="{FC2DB5BA-5AFD-4FB2-988E-6B255F7D79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xmlns="" id="{B3AB0EB7-D0A3-45CC-9301-FD2861F232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Annual series to be a guide to performance of the market on the concepts in 2</a:t>
            </a:r>
            <a:r>
              <a:rPr lang="en-AU" altLang="en-US" baseline="30000">
                <a:latin typeface="Calibri" panose="020F0502020204030204" pitchFamily="34" charset="0"/>
                <a:ea typeface="ＭＳ Ｐゴシック" panose="020B0600070205080204" pitchFamily="34" charset="-128"/>
              </a:rPr>
              <a:t>nd</a:t>
            </a:r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 Object</a:t>
            </a:r>
          </a:p>
          <a:p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The measures should be simple and robust</a:t>
            </a:r>
          </a:p>
          <a:p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Prefer data already gathered, some new ‘activity’ questions …</a:t>
            </a:r>
          </a:p>
          <a:p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Take time to educate, and explain the measures …</a:t>
            </a:r>
          </a:p>
          <a:p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r>
              <a:rPr lang="en-AU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Measures are sector-wide, not charity-specific </a:t>
            </a:r>
          </a:p>
          <a:p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xmlns="" id="{91692899-69E3-4966-8349-07203EDA4C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CD7A5A7-72B8-475A-9AA8-D144F0B56249}" type="slidenum">
              <a:rPr lang="en-US" altLang="en-US" smtClean="0">
                <a:latin typeface="Calibri" panose="020F0502020204030204" pitchFamily="34" charset="0"/>
              </a:rPr>
              <a:pPr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xmlns="" id="{4BEE8554-D055-43A8-8179-9427D0D8769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xmlns="" id="{AFC6EEFA-D700-4AA9-AF5E-07CCCEFB5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AU" altLang="en-US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xmlns="" id="{0EEAE50F-DCE7-4AEC-97F5-8C7FAB0165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A1FC452-78BD-4735-8ACF-6B6F7984F22D}" type="slidenum">
              <a:rPr lang="en-AU" altLang="en-US" smtClean="0">
                <a:latin typeface="Calibri" panose="020F0502020204030204" pitchFamily="34" charset="0"/>
              </a:rPr>
              <a:pPr/>
              <a:t>17</a:t>
            </a:fld>
            <a:endParaRPr lang="en-AU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acnc_pwrnt_swoosh_200dpi.png">
            <a:extLst>
              <a:ext uri="{FF2B5EF4-FFF2-40B4-BE49-F238E27FC236}">
                <a16:creationId xmlns:a16="http://schemas.microsoft.com/office/drawing/2014/main" xmlns="" id="{5B73D35B-DAA5-47D3-9EF1-AF4886C13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28925"/>
            <a:ext cx="4503738" cy="403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45903477-285B-41FF-8128-04FF524088F5}"/>
              </a:ext>
            </a:extLst>
          </p:cNvPr>
          <p:cNvSpPr/>
          <p:nvPr/>
        </p:nvSpPr>
        <p:spPr>
          <a:xfrm>
            <a:off x="7962900" y="-7938"/>
            <a:ext cx="1189038" cy="13700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21" descr="acnc_pwrnt_logo_200dpi.png">
            <a:extLst>
              <a:ext uri="{FF2B5EF4-FFF2-40B4-BE49-F238E27FC236}">
                <a16:creationId xmlns:a16="http://schemas.microsoft.com/office/drawing/2014/main" xmlns="" id="{4236541C-F6BC-4FAE-A7E9-AC77DA3362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388" y="649288"/>
            <a:ext cx="3457575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1485" y="2827564"/>
            <a:ext cx="4775663" cy="1058838"/>
          </a:xfrm>
        </p:spPr>
        <p:txBody>
          <a:bodyPr anchor="t"/>
          <a:lstStyle>
            <a:lvl1pPr algn="l">
              <a:lnSpc>
                <a:spcPts val="3700"/>
              </a:lnSpc>
              <a:defRPr sz="4000" b="0" cap="all"/>
            </a:lvl1pPr>
          </a:lstStyle>
          <a:p>
            <a:r>
              <a:rPr lang="en-AU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1485" y="3886402"/>
            <a:ext cx="4775663" cy="973467"/>
          </a:xfrm>
        </p:spPr>
        <p:txBody>
          <a:bodyPr>
            <a:normAutofit/>
          </a:bodyPr>
          <a:lstStyle>
            <a:lvl1pPr marL="0" indent="0" algn="l">
              <a:lnSpc>
                <a:spcPts val="2900"/>
              </a:lnSpc>
              <a:buNone/>
              <a:defRPr sz="2600" baseline="0">
                <a:solidFill>
                  <a:srgbClr val="5C6063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80616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976" y="54773"/>
            <a:ext cx="7332256" cy="1315701"/>
          </a:xfr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260" y="1600200"/>
            <a:ext cx="7979540" cy="4525963"/>
          </a:xfrm>
        </p:spPr>
        <p:txBody>
          <a:bodyPr/>
          <a:lstStyle>
            <a:lvl1pPr>
              <a:buClr>
                <a:srgbClr val="34BBBC"/>
              </a:buClr>
              <a:defRPr/>
            </a:lvl1pPr>
            <a:lvl2pPr>
              <a:buClr>
                <a:srgbClr val="34BBBC"/>
              </a:buClr>
              <a:defRPr/>
            </a:lvl2pPr>
            <a:lvl3pPr>
              <a:buClr>
                <a:srgbClr val="34BBBC"/>
              </a:buClr>
              <a:defRPr/>
            </a:lvl3pPr>
            <a:lvl4pPr>
              <a:buClr>
                <a:srgbClr val="34BBBC"/>
              </a:buClr>
              <a:defRPr/>
            </a:lvl4pPr>
            <a:lvl5pPr>
              <a:buClr>
                <a:srgbClr val="34BBBC"/>
              </a:buClr>
              <a:defRPr/>
            </a:lvl5pPr>
          </a:lstStyle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73855D49-05FB-491C-8E70-35D74D6A21A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93738" y="6446838"/>
            <a:ext cx="75660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PRESENTATION TITLE  </a:t>
            </a:r>
            <a:r>
              <a:rPr lang="en-US" altLang="en-US">
                <a:solidFill>
                  <a:srgbClr val="28A293"/>
                </a:solidFill>
              </a:rPr>
              <a:t>|</a:t>
            </a:r>
            <a:r>
              <a:rPr lang="en-US" altLang="en-US"/>
              <a:t>  DATE</a:t>
            </a:r>
          </a:p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2859D7C9-E05F-47E6-A0D9-77994983D3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894B4-6F40-4650-A1E5-6611EB32D8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037856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444" y="54773"/>
            <a:ext cx="7334787" cy="1315701"/>
          </a:xfr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444" y="1600200"/>
            <a:ext cx="381135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xmlns="" id="{6E9BE5C2-D652-4DE8-8E8F-49D3CB323C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/>
              <a:t>PRESENTATION TITLE  </a:t>
            </a:r>
            <a:r>
              <a:rPr lang="en-US">
                <a:solidFill>
                  <a:srgbClr val="28A293"/>
                </a:solidFill>
              </a:rPr>
              <a:t>|</a:t>
            </a:r>
            <a:r>
              <a:rPr lang="en-US"/>
              <a:t>  DATE</a:t>
            </a:r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xmlns="" id="{05F6352E-5666-4C2B-AE99-10EFCCFCC1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BCEFD-3F26-4866-B1F8-967C08DF40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1300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260" y="273050"/>
            <a:ext cx="7160064" cy="952813"/>
          </a:xfrm>
        </p:spPr>
        <p:txBody>
          <a:bodyPr/>
          <a:lstStyle>
            <a:lvl1pPr algn="l">
              <a:defRPr sz="3000" b="0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7260" y="1587449"/>
            <a:ext cx="2758253" cy="4768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3572047" y="1587449"/>
            <a:ext cx="5114753" cy="47689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xmlns="" id="{32190888-F874-47A3-AD5F-D50A90C1E84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xmlns="" id="{8A801017-8EE9-4628-940A-555C686F57C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80D79-419A-4B4F-8CFE-C0B7FDEA4A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691921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260" y="54773"/>
            <a:ext cx="7311972" cy="1315701"/>
          </a:xfr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60" y="1600200"/>
            <a:ext cx="7979540" cy="4525963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02340599-3CE2-47D3-B11E-0D8B283F986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DE4F9A07-DC74-45D7-A8B3-B0433AFD56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1752F-F3A1-46EA-85A0-EE282CA6E4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8656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E79DA03-6FE9-4875-B66A-D5F77AC785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itchFamily="1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51D2F12F-BA2F-42AF-A43A-7394FF5B7C3F}" type="datetime1">
              <a:rPr lang="en-US" altLang="en-US"/>
              <a:pPr>
                <a:defRPr/>
              </a:pPr>
              <a:t>3/13/2019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A511E3-C278-4087-9592-F9B17FB34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DC16E70-865A-457E-927F-182CC94E6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D5A7A-F90C-4065-ABEA-6BA8B4D2F8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133066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4F74864-929D-4E40-A798-0E93B7D8EF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altLang="en-US"/>
              <a:t>PRESENTATION TITLE  </a:t>
            </a:r>
            <a:r>
              <a:rPr lang="en-AU" altLang="en-US">
                <a:solidFill>
                  <a:srgbClr val="28A293"/>
                </a:solidFill>
              </a:rPr>
              <a:t>|</a:t>
            </a:r>
            <a:r>
              <a:rPr lang="en-AU" altLang="en-US"/>
              <a:t>  DATE</a:t>
            </a:r>
          </a:p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8B59DC0-5BFB-4310-878D-F042B570D0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6FD57-5142-45FA-BAA7-D62DE57379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xmlns="" val="1614233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follower_200.png">
            <a:extLst>
              <a:ext uri="{FF2B5EF4-FFF2-40B4-BE49-F238E27FC236}">
                <a16:creationId xmlns:a16="http://schemas.microsoft.com/office/drawing/2014/main" xmlns="" id="{FB5F1B50-3D6B-485E-BF2E-F93094A5BCE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8463" y="0"/>
            <a:ext cx="1125537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3C0CC76-0D93-4F1C-B47D-8C1A09860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088" y="55563"/>
            <a:ext cx="7318375" cy="13144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AU" altLang="en-US"/>
              <a:t>THIS IS A PARAGRAPHS Slide </a:t>
            </a:r>
            <a:br>
              <a:rPr lang="en-AU" altLang="en-US"/>
            </a:br>
            <a:r>
              <a:rPr lang="en-AU" altLang="en-US"/>
              <a:t>with a two line title</a:t>
            </a:r>
            <a:endParaRPr lang="en-US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89158935-4732-49ED-A7DD-F9CC7555887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00088" y="1600200"/>
            <a:ext cx="798671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text styles</a:t>
            </a:r>
          </a:p>
          <a:p>
            <a:pPr lvl="1"/>
            <a:r>
              <a:rPr lang="en-AU" altLang="en-US"/>
              <a:t>Second level</a:t>
            </a:r>
          </a:p>
          <a:p>
            <a:pPr lvl="2"/>
            <a:r>
              <a:rPr lang="en-AU" altLang="en-US"/>
              <a:t>Third level</a:t>
            </a:r>
          </a:p>
          <a:p>
            <a:pPr lvl="3"/>
            <a:r>
              <a:rPr lang="en-AU" altLang="en-US"/>
              <a:t>Fourth level</a:t>
            </a:r>
          </a:p>
          <a:p>
            <a:pPr lvl="4"/>
            <a:r>
              <a:rPr lang="en-AU" altLang="en-US"/>
              <a:t>Fifth level</a:t>
            </a: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30372A6-58D0-4066-917B-3B13548B8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46838"/>
            <a:ext cx="7802563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8C94A0"/>
                </a:solidFill>
                <a:latin typeface="Calibri" pitchFamily="1" charset="0"/>
                <a:ea typeface="ＭＳ Ｐゴシック" pitchFamily="1" charset="-128"/>
              </a:defRPr>
            </a:lvl1pPr>
          </a:lstStyle>
          <a:p>
            <a:pPr>
              <a:defRPr/>
            </a:pPr>
            <a:r>
              <a:rPr lang="en-US" altLang="en-US"/>
              <a:t>PRESENTATION TITLE  </a:t>
            </a:r>
            <a:r>
              <a:rPr lang="en-US" altLang="en-US">
                <a:solidFill>
                  <a:srgbClr val="28A293"/>
                </a:solidFill>
              </a:rPr>
              <a:t>|</a:t>
            </a:r>
            <a:r>
              <a:rPr lang="en-US" altLang="en-US"/>
              <a:t> 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0F1AF10-AFB1-4CDF-9E74-6E1B270781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59763" y="6446838"/>
            <a:ext cx="42703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8C94A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95EF630-94B2-43BD-8154-0E4AEE6B7C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8562ECA8-1823-4888-8DB1-C62C70687C11}"/>
              </a:ext>
            </a:extLst>
          </p:cNvPr>
          <p:cNvSpPr/>
          <p:nvPr/>
        </p:nvSpPr>
        <p:spPr>
          <a:xfrm>
            <a:off x="9413875" y="1803400"/>
            <a:ext cx="363538" cy="365125"/>
          </a:xfrm>
          <a:prstGeom prst="rect">
            <a:avLst/>
          </a:prstGeom>
          <a:solidFill>
            <a:srgbClr val="82C6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AB91BEF7-79D9-4D5B-85F6-286554D4D416}"/>
              </a:ext>
            </a:extLst>
          </p:cNvPr>
          <p:cNvSpPr/>
          <p:nvPr/>
        </p:nvSpPr>
        <p:spPr>
          <a:xfrm>
            <a:off x="9413875" y="2297113"/>
            <a:ext cx="363538" cy="365125"/>
          </a:xfrm>
          <a:prstGeom prst="rect">
            <a:avLst/>
          </a:prstGeom>
          <a:solidFill>
            <a:srgbClr val="CFE3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0BCB629-ED04-45D4-A82B-7DA5732435F5}"/>
              </a:ext>
            </a:extLst>
          </p:cNvPr>
          <p:cNvSpPr/>
          <p:nvPr/>
        </p:nvSpPr>
        <p:spPr>
          <a:xfrm>
            <a:off x="9413875" y="4273550"/>
            <a:ext cx="363538" cy="363538"/>
          </a:xfrm>
          <a:prstGeom prst="rect">
            <a:avLst/>
          </a:prstGeom>
          <a:solidFill>
            <a:srgbClr val="00B6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A3BBA12C-3A0E-4BD1-B5B6-CBB26F723BC3}"/>
              </a:ext>
            </a:extLst>
          </p:cNvPr>
          <p:cNvSpPr/>
          <p:nvPr/>
        </p:nvSpPr>
        <p:spPr>
          <a:xfrm>
            <a:off x="9413875" y="3284538"/>
            <a:ext cx="363538" cy="365125"/>
          </a:xfrm>
          <a:prstGeom prst="rect">
            <a:avLst/>
          </a:prstGeom>
          <a:solidFill>
            <a:srgbClr val="006C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D4BE7EDE-B395-47E5-BAB0-BA3F274BC9F4}"/>
              </a:ext>
            </a:extLst>
          </p:cNvPr>
          <p:cNvSpPr/>
          <p:nvPr/>
        </p:nvSpPr>
        <p:spPr>
          <a:xfrm>
            <a:off x="9413875" y="2790825"/>
            <a:ext cx="363538" cy="365125"/>
          </a:xfrm>
          <a:prstGeom prst="rect">
            <a:avLst/>
          </a:prstGeom>
          <a:solidFill>
            <a:srgbClr val="029F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E9C6D11F-C592-4C74-B78F-5F12D4B6EBD3}"/>
              </a:ext>
            </a:extLst>
          </p:cNvPr>
          <p:cNvSpPr/>
          <p:nvPr/>
        </p:nvSpPr>
        <p:spPr>
          <a:xfrm>
            <a:off x="9413875" y="3778250"/>
            <a:ext cx="363538" cy="365125"/>
          </a:xfrm>
          <a:prstGeom prst="rect">
            <a:avLst/>
          </a:prstGeom>
          <a:solidFill>
            <a:srgbClr val="2646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2161F0BE-CBB5-4C2B-8BED-79AF3FAB8206}"/>
              </a:ext>
            </a:extLst>
          </p:cNvPr>
          <p:cNvSpPr/>
          <p:nvPr/>
        </p:nvSpPr>
        <p:spPr>
          <a:xfrm>
            <a:off x="9413875" y="4767263"/>
            <a:ext cx="363538" cy="363537"/>
          </a:xfrm>
          <a:prstGeom prst="rect">
            <a:avLst/>
          </a:prstGeom>
          <a:solidFill>
            <a:srgbClr val="0291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E1CF40E4-8CE2-4AC7-855B-90278DE4CA22}"/>
              </a:ext>
            </a:extLst>
          </p:cNvPr>
          <p:cNvSpPr/>
          <p:nvPr/>
        </p:nvSpPr>
        <p:spPr>
          <a:xfrm>
            <a:off x="9413875" y="1293813"/>
            <a:ext cx="363538" cy="365125"/>
          </a:xfrm>
          <a:prstGeom prst="rect">
            <a:avLst/>
          </a:prstGeom>
          <a:solidFill>
            <a:srgbClr val="2CAD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</p:sldLayoutIdLst>
  <p:txStyles>
    <p:titleStyle>
      <a:lvl1pPr algn="l" defTabSz="457200" rtl="0" eaLnBrk="0" fontAlgn="base" hangingPunct="0">
        <a:lnSpc>
          <a:spcPts val="3300"/>
        </a:lnSpc>
        <a:spcBef>
          <a:spcPct val="0"/>
        </a:spcBef>
        <a:spcAft>
          <a:spcPct val="0"/>
        </a:spcAft>
        <a:defRPr sz="3200" kern="1200" cap="all">
          <a:solidFill>
            <a:srgbClr val="03B7AE"/>
          </a:solidFill>
          <a:latin typeface="Arial Narrow"/>
          <a:ea typeface="ＭＳ Ｐゴシック" pitchFamily="1" charset="-128"/>
          <a:cs typeface="Arial Narrow"/>
        </a:defRPr>
      </a:lvl1pPr>
      <a:lvl2pPr algn="l" defTabSz="457200" rtl="0" eaLnBrk="0" fontAlgn="base" hangingPunct="0">
        <a:lnSpc>
          <a:spcPts val="3300"/>
        </a:lnSpc>
        <a:spcBef>
          <a:spcPct val="0"/>
        </a:spcBef>
        <a:spcAft>
          <a:spcPct val="0"/>
        </a:spcAft>
        <a:defRPr sz="3200">
          <a:solidFill>
            <a:srgbClr val="03B7AE"/>
          </a:solidFill>
          <a:latin typeface="Arial Narrow" pitchFamily="1" charset="0"/>
          <a:ea typeface="ＭＳ Ｐゴシック" pitchFamily="1" charset="-128"/>
          <a:cs typeface="Arial Narrow" pitchFamily="34" charset="0"/>
        </a:defRPr>
      </a:lvl2pPr>
      <a:lvl3pPr algn="l" defTabSz="457200" rtl="0" eaLnBrk="0" fontAlgn="base" hangingPunct="0">
        <a:lnSpc>
          <a:spcPts val="3300"/>
        </a:lnSpc>
        <a:spcBef>
          <a:spcPct val="0"/>
        </a:spcBef>
        <a:spcAft>
          <a:spcPct val="0"/>
        </a:spcAft>
        <a:defRPr sz="3200">
          <a:solidFill>
            <a:srgbClr val="03B7AE"/>
          </a:solidFill>
          <a:latin typeface="Arial Narrow" pitchFamily="1" charset="0"/>
          <a:ea typeface="ＭＳ Ｐゴシック" pitchFamily="1" charset="-128"/>
          <a:cs typeface="Arial Narrow" pitchFamily="34" charset="0"/>
        </a:defRPr>
      </a:lvl3pPr>
      <a:lvl4pPr algn="l" defTabSz="457200" rtl="0" eaLnBrk="0" fontAlgn="base" hangingPunct="0">
        <a:lnSpc>
          <a:spcPts val="3300"/>
        </a:lnSpc>
        <a:spcBef>
          <a:spcPct val="0"/>
        </a:spcBef>
        <a:spcAft>
          <a:spcPct val="0"/>
        </a:spcAft>
        <a:defRPr sz="3200">
          <a:solidFill>
            <a:srgbClr val="03B7AE"/>
          </a:solidFill>
          <a:latin typeface="Arial Narrow" pitchFamily="1" charset="0"/>
          <a:ea typeface="ＭＳ Ｐゴシック" pitchFamily="1" charset="-128"/>
          <a:cs typeface="Arial Narrow" pitchFamily="34" charset="0"/>
        </a:defRPr>
      </a:lvl4pPr>
      <a:lvl5pPr algn="l" defTabSz="457200" rtl="0" eaLnBrk="0" fontAlgn="base" hangingPunct="0">
        <a:lnSpc>
          <a:spcPts val="3300"/>
        </a:lnSpc>
        <a:spcBef>
          <a:spcPct val="0"/>
        </a:spcBef>
        <a:spcAft>
          <a:spcPct val="0"/>
        </a:spcAft>
        <a:defRPr sz="3200">
          <a:solidFill>
            <a:srgbClr val="03B7AE"/>
          </a:solidFill>
          <a:latin typeface="Arial Narrow" pitchFamily="1" charset="0"/>
          <a:ea typeface="ＭＳ Ｐゴシック" pitchFamily="1" charset="-128"/>
          <a:cs typeface="Arial Narrow" pitchFamily="34" charset="0"/>
        </a:defRPr>
      </a:lvl5pPr>
      <a:lvl6pPr marL="457200" algn="l" defTabSz="457200" rtl="0" fontAlgn="base">
        <a:lnSpc>
          <a:spcPts val="3300"/>
        </a:lnSpc>
        <a:spcBef>
          <a:spcPct val="0"/>
        </a:spcBef>
        <a:spcAft>
          <a:spcPct val="0"/>
        </a:spcAft>
        <a:defRPr sz="3200">
          <a:solidFill>
            <a:srgbClr val="03B7AE"/>
          </a:solidFill>
          <a:latin typeface="Arial Narrow" pitchFamily="1" charset="0"/>
          <a:ea typeface="ＭＳ Ｐゴシック" pitchFamily="1" charset="-128"/>
        </a:defRPr>
      </a:lvl6pPr>
      <a:lvl7pPr marL="914400" algn="l" defTabSz="457200" rtl="0" fontAlgn="base">
        <a:lnSpc>
          <a:spcPts val="3300"/>
        </a:lnSpc>
        <a:spcBef>
          <a:spcPct val="0"/>
        </a:spcBef>
        <a:spcAft>
          <a:spcPct val="0"/>
        </a:spcAft>
        <a:defRPr sz="3200">
          <a:solidFill>
            <a:srgbClr val="03B7AE"/>
          </a:solidFill>
          <a:latin typeface="Arial Narrow" pitchFamily="1" charset="0"/>
          <a:ea typeface="ＭＳ Ｐゴシック" pitchFamily="1" charset="-128"/>
        </a:defRPr>
      </a:lvl7pPr>
      <a:lvl8pPr marL="1371600" algn="l" defTabSz="457200" rtl="0" fontAlgn="base">
        <a:lnSpc>
          <a:spcPts val="3300"/>
        </a:lnSpc>
        <a:spcBef>
          <a:spcPct val="0"/>
        </a:spcBef>
        <a:spcAft>
          <a:spcPct val="0"/>
        </a:spcAft>
        <a:defRPr sz="3200">
          <a:solidFill>
            <a:srgbClr val="03B7AE"/>
          </a:solidFill>
          <a:latin typeface="Arial Narrow" pitchFamily="1" charset="0"/>
          <a:ea typeface="ＭＳ Ｐゴシック" pitchFamily="1" charset="-128"/>
        </a:defRPr>
      </a:lvl8pPr>
      <a:lvl9pPr marL="1828800" algn="l" defTabSz="457200" rtl="0" fontAlgn="base">
        <a:lnSpc>
          <a:spcPts val="3300"/>
        </a:lnSpc>
        <a:spcBef>
          <a:spcPct val="0"/>
        </a:spcBef>
        <a:spcAft>
          <a:spcPct val="0"/>
        </a:spcAft>
        <a:defRPr sz="3200">
          <a:solidFill>
            <a:srgbClr val="03B7AE"/>
          </a:solidFill>
          <a:latin typeface="Arial Narrow" pitchFamily="1" charset="0"/>
          <a:ea typeface="ＭＳ Ｐゴシック" pitchFamily="1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34BBBC"/>
        </a:buClr>
        <a:buFont typeface="Arial" panose="020B0604020202020204" pitchFamily="34" charset="0"/>
        <a:buChar char="•"/>
        <a:defRPr sz="2800" kern="1200">
          <a:solidFill>
            <a:srgbClr val="5C6063"/>
          </a:solidFill>
          <a:latin typeface="Arial"/>
          <a:ea typeface="ＭＳ Ｐゴシック" pitchFamily="1" charset="-128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34BBBC"/>
        </a:buClr>
        <a:buFont typeface="Arial" panose="020B0604020202020204" pitchFamily="34" charset="0"/>
        <a:buChar char="–"/>
        <a:defRPr sz="2400" kern="1200">
          <a:solidFill>
            <a:srgbClr val="5C6063"/>
          </a:solidFill>
          <a:latin typeface="Arial"/>
          <a:ea typeface="ＭＳ Ｐゴシック" pitchFamily="1" charset="-128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34BBBC"/>
        </a:buClr>
        <a:buFont typeface="Arial" panose="020B0604020202020204" pitchFamily="34" charset="0"/>
        <a:buChar char="•"/>
        <a:defRPr sz="2000" kern="1200">
          <a:solidFill>
            <a:srgbClr val="5C6063"/>
          </a:solidFill>
          <a:latin typeface="Arial"/>
          <a:ea typeface="ＭＳ Ｐゴシック" pitchFamily="1" charset="-128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34BBBC"/>
        </a:buClr>
        <a:buFont typeface="Arial" panose="020B0604020202020204" pitchFamily="34" charset="0"/>
        <a:buChar char="–"/>
        <a:defRPr sz="1600" kern="1200">
          <a:solidFill>
            <a:srgbClr val="5C6063"/>
          </a:solidFill>
          <a:latin typeface="Arial"/>
          <a:ea typeface="ＭＳ Ｐゴシック" pitchFamily="1" charset="-128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34BBBC"/>
        </a:buClr>
        <a:buFont typeface="Arial" panose="020B0604020202020204" pitchFamily="34" charset="0"/>
        <a:buChar char="»"/>
        <a:defRPr sz="1600" kern="1200">
          <a:solidFill>
            <a:srgbClr val="5C6063"/>
          </a:solidFill>
          <a:latin typeface="Arial"/>
          <a:ea typeface="ＭＳ Ｐゴシック" pitchFamily="1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xmlns="" id="{4A53469C-DDA9-4F70-8BC5-13B61E4AE98A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xfrm>
            <a:off x="639763" y="3113088"/>
            <a:ext cx="5391150" cy="10588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cap="none" dirty="0">
                <a:latin typeface="Arial Narrow" panose="020B0606020202030204" pitchFamily="34" charset="0"/>
                <a:ea typeface="ＭＳ Ｐゴシック" panose="020B0600070205080204" pitchFamily="34" charset="-128"/>
                <a:cs typeface="Arial Narrow" panose="020B0606020202030204" pitchFamily="34" charset="0"/>
              </a:rPr>
              <a:t>ACNC Strategy</a:t>
            </a:r>
            <a:br>
              <a:rPr lang="en-US" altLang="en-US" cap="none" dirty="0">
                <a:latin typeface="Arial Narrow" panose="020B0606020202030204" pitchFamily="34" charset="0"/>
                <a:ea typeface="ＭＳ Ｐゴシック" panose="020B0600070205080204" pitchFamily="34" charset="-128"/>
                <a:cs typeface="Arial Narrow" panose="020B0606020202030204" pitchFamily="34" charset="0"/>
              </a:rPr>
            </a:br>
            <a:r>
              <a:rPr lang="en-US" altLang="en-US" cap="none" dirty="0">
                <a:latin typeface="Arial Narrow" panose="020B0606020202030204" pitchFamily="34" charset="0"/>
                <a:ea typeface="ＭＳ Ｐゴシック" panose="020B0600070205080204" pitchFamily="34" charset="-128"/>
                <a:cs typeface="Arial Narrow" panose="020B0606020202030204" pitchFamily="34" charset="0"/>
              </a:rPr>
              <a:t>A more visible charity market</a:t>
            </a:r>
            <a:br>
              <a:rPr lang="en-US" altLang="en-US" cap="none" dirty="0">
                <a:latin typeface="Arial Narrow" panose="020B0606020202030204" pitchFamily="34" charset="0"/>
                <a:ea typeface="ＭＳ Ｐゴシック" panose="020B0600070205080204" pitchFamily="34" charset="-128"/>
                <a:cs typeface="Arial Narrow" panose="020B0606020202030204" pitchFamily="34" charset="0"/>
              </a:rPr>
            </a:br>
            <a:endParaRPr lang="en-US" altLang="en-US" cap="none" dirty="0">
              <a:latin typeface="Arial Narrow" panose="020B0606020202030204" pitchFamily="34" charset="0"/>
              <a:ea typeface="ＭＳ Ｐゴシック" panose="020B0600070205080204" pitchFamily="34" charset="-128"/>
              <a:cs typeface="Arial Narrow" panose="020B0606020202030204" pitchFamily="34" charset="0"/>
            </a:endParaRPr>
          </a:p>
        </p:txBody>
      </p:sp>
      <p:sp>
        <p:nvSpPr>
          <p:cNvPr id="11267" name="TextBox 3">
            <a:extLst>
              <a:ext uri="{FF2B5EF4-FFF2-40B4-BE49-F238E27FC236}">
                <a16:creationId xmlns:a16="http://schemas.microsoft.com/office/drawing/2014/main" xmlns="" id="{27A05007-188D-4177-BC1E-0F17C28E4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425" y="4275138"/>
            <a:ext cx="45862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•"/>
              <a:defRPr sz="28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–"/>
              <a:defRPr sz="24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•"/>
              <a:defRPr sz="20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–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/>
              <a:t/>
            </a:r>
            <a:br>
              <a:rPr lang="en-US" altLang="en-US" sz="1800"/>
            </a:br>
            <a:r>
              <a:rPr lang="en-US" altLang="en-US" sz="1800" b="1"/>
              <a:t>Gary Johns</a:t>
            </a:r>
            <a:r>
              <a:rPr lang="en-US" altLang="en-US" sz="1800"/>
              <a:t/>
            </a:r>
            <a:br>
              <a:rPr lang="en-US" altLang="en-US" sz="1800"/>
            </a:br>
            <a:r>
              <a:rPr lang="en-US" altLang="en-US" sz="1800"/>
              <a:t>ACNC Commissioner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/>
              <a:t>Collins &amp; Co 2019 NFP Conference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/>
              <a:t>14 March 2019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A1CD96-099C-427F-B25A-DF487B239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/>
              <a:t>Program marketplace</a:t>
            </a:r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xmlns="" id="{8EB55134-9AE0-48E6-8D2F-759C56B9CB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025" y="1600200"/>
            <a:ext cx="7978775" cy="4525963"/>
          </a:xfrm>
        </p:spPr>
        <p:txBody>
          <a:bodyPr/>
          <a:lstStyle/>
          <a:p>
            <a:r>
              <a:rPr lang="en-AU" altLang="en-US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Map programs using a taxonomy of charitable causes, developed by Our Community,* to drive a search function on the Register</a:t>
            </a:r>
          </a:p>
          <a:p>
            <a:r>
              <a:rPr lang="en-AU" altLang="en-US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An option for charities to answer the AIS ‘activities’, ‘beneficiaries’ and ‘where’ questions and improve their visibility</a:t>
            </a:r>
          </a:p>
          <a:p>
            <a:r>
              <a:rPr lang="en-AU" altLang="en-US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Questions 9, 11 and 12 answered </a:t>
            </a:r>
            <a:r>
              <a:rPr lang="en-AU" altLang="en-US" i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for each program</a:t>
            </a:r>
          </a:p>
        </p:txBody>
      </p:sp>
      <p:pic>
        <p:nvPicPr>
          <p:cNvPr id="26628" name="Picture 3">
            <a:extLst>
              <a:ext uri="{FF2B5EF4-FFF2-40B4-BE49-F238E27FC236}">
                <a16:creationId xmlns:a16="http://schemas.microsoft.com/office/drawing/2014/main" xmlns="" id="{23884733-FF0F-4639-B09C-EDB4C7654E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1288" y="5145088"/>
            <a:ext cx="3790950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781B31-3976-4F0E-8483-4F06B7A16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/>
              <a:t>Further refine programs…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7F05FCE4-CC45-46E3-BAAC-61563300BD0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08025" y="1600200"/>
          <a:ext cx="7978775" cy="2967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978775">
                  <a:extLst>
                    <a:ext uri="{9D8B030D-6E8A-4147-A177-3AD203B41FA5}">
                      <a16:colId xmlns:a16="http://schemas.microsoft.com/office/drawing/2014/main" xmlns="" val="247017371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AU" sz="1800" dirty="0"/>
                        <a:t>Type of charity work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xmlns="" val="71935629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AU" sz="1800" dirty="0"/>
                        <a:t>Finance/resourcing</a:t>
                      </a:r>
                      <a:r>
                        <a:rPr lang="en-AU" sz="1800" baseline="0" dirty="0"/>
                        <a:t> of other charities</a:t>
                      </a:r>
                      <a:endParaRPr lang="en-AU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xmlns="" val="426031202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AU" sz="1800" dirty="0"/>
                        <a:t>Provision of buildings/facilities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xmlns="" val="308675669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AU" sz="1800" dirty="0"/>
                        <a:t>Providing</a:t>
                      </a:r>
                      <a:r>
                        <a:rPr lang="en-AU" sz="1800" baseline="0" dirty="0"/>
                        <a:t> services</a:t>
                      </a:r>
                      <a:endParaRPr lang="en-AU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xmlns="" val="34836218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AU" sz="1800" dirty="0"/>
                        <a:t>Advocacy/awareness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xmlns="" val="366023558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AU" sz="1800" dirty="0"/>
                        <a:t>Representing other charities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xmlns="" val="401465838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AU" sz="1800" dirty="0"/>
                        <a:t>Providing information to the public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xmlns="" val="96101985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AU" sz="1800" dirty="0"/>
                        <a:t>Conducting research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xmlns="" val="19769319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4A46F4-1741-4264-84C3-75D621D58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/>
              <a:t>2. Bring 2</a:t>
            </a:r>
            <a:r>
              <a:rPr lang="en-AU" baseline="30000" dirty="0"/>
              <a:t>nd</a:t>
            </a:r>
            <a:r>
              <a:rPr lang="en-AU" dirty="0"/>
              <a:t> object to life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CC163B1-A010-473C-9FC5-9E5A78073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025" y="1600200"/>
            <a:ext cx="7978775" cy="4525963"/>
          </a:xfrm>
        </p:spPr>
        <p:txBody>
          <a:bodyPr/>
          <a:lstStyle/>
          <a:p>
            <a:pPr>
              <a:defRPr/>
            </a:pPr>
            <a:r>
              <a:rPr lang="en-AU" sz="2400" dirty="0"/>
              <a:t>(1)(b) to support and sustain a </a:t>
            </a:r>
            <a:r>
              <a:rPr lang="en-AU" sz="2400" i="1" dirty="0"/>
              <a:t>robust, vibrant, independent and innovative </a:t>
            </a:r>
            <a:r>
              <a:rPr lang="en-AU" sz="2400" dirty="0"/>
              <a:t>Australian not-for-profit sector*</a:t>
            </a:r>
          </a:p>
          <a:p>
            <a:pPr>
              <a:defRPr/>
            </a:pPr>
            <a:r>
              <a:rPr lang="en-AU" sz="2400" dirty="0"/>
              <a:t>The concepts, robust, vibrant, independent and innovative, are not defined in the Act, the Explanatory Memorandum, or the Second Reading Speech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AU" sz="2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sz="2400" dirty="0"/>
              <a:t>To support and sustain these elements, it is essential to understand how they can be measures and the results reported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sz="2400" dirty="0"/>
              <a:t>What statistical series could the ACNC publish to bring these concepts to life?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F8D1882-323F-4BAE-87AC-28846287A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/>
              <a:t>Measures for 2</a:t>
            </a:r>
            <a:r>
              <a:rPr lang="en-AU" baseline="30000" dirty="0"/>
              <a:t>nd</a:t>
            </a:r>
            <a:r>
              <a:rPr lang="en-AU" dirty="0"/>
              <a:t> object…annual series part 1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B90682FF-8B4D-450E-8872-E3FED44E307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08025" y="1395413"/>
          <a:ext cx="7978776" cy="4957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4694">
                  <a:extLst>
                    <a:ext uri="{9D8B030D-6E8A-4147-A177-3AD203B41FA5}">
                      <a16:colId xmlns:a16="http://schemas.microsoft.com/office/drawing/2014/main" xmlns="" val="3333331165"/>
                    </a:ext>
                  </a:extLst>
                </a:gridCol>
                <a:gridCol w="1994694">
                  <a:extLst>
                    <a:ext uri="{9D8B030D-6E8A-4147-A177-3AD203B41FA5}">
                      <a16:colId xmlns:a16="http://schemas.microsoft.com/office/drawing/2014/main" xmlns="" val="391708288"/>
                    </a:ext>
                  </a:extLst>
                </a:gridCol>
                <a:gridCol w="1994694">
                  <a:extLst>
                    <a:ext uri="{9D8B030D-6E8A-4147-A177-3AD203B41FA5}">
                      <a16:colId xmlns:a16="http://schemas.microsoft.com/office/drawing/2014/main" xmlns="" val="601206942"/>
                    </a:ext>
                  </a:extLst>
                </a:gridCol>
                <a:gridCol w="1994694">
                  <a:extLst>
                    <a:ext uri="{9D8B030D-6E8A-4147-A177-3AD203B41FA5}">
                      <a16:colId xmlns:a16="http://schemas.microsoft.com/office/drawing/2014/main" xmlns="" val="72043739"/>
                    </a:ext>
                  </a:extLst>
                </a:gridCol>
              </a:tblGrid>
              <a:tr h="5218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Measure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Specification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Previously published?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4263759057"/>
                  </a:ext>
                </a:extLst>
              </a:tr>
              <a:tr h="1565609"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Vibrant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Revenue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Percentage growth in each relevant revenue element (collected in AIS) by subtypes and size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Australian Charities Report 2016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(not subtypes or size) </a:t>
                      </a: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3557493155"/>
                  </a:ext>
                </a:extLst>
              </a:tr>
              <a:tr h="521870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 income ratio</a:t>
                      </a:r>
                      <a:r>
                        <a:rPr lang="en-AU" sz="16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16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AU" sz="1600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Australian Charities Report 2016)</a:t>
                      </a: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993913925"/>
                  </a:ext>
                </a:extLst>
              </a:tr>
              <a:tr h="521870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Asset ratio </a:t>
                      </a:r>
                      <a:r>
                        <a:rPr lang="en-AU" sz="16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AU" sz="1600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Australian Charities Report 2016)</a:t>
                      </a: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2924603258"/>
                  </a:ext>
                </a:extLst>
              </a:tr>
              <a:tr h="521870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Current ratio </a:t>
                      </a:r>
                      <a:r>
                        <a:rPr lang="en-AU" sz="16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AU" sz="1600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Australian Charities Report 2016)</a:t>
                      </a: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1639792629"/>
                  </a:ext>
                </a:extLst>
              </a:tr>
              <a:tr h="1304674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Registrations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Compare number of new registrations for financial year by subtypes and  size </a:t>
                      </a:r>
                      <a:r>
                        <a:rPr lang="en-AU" sz="16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AU" sz="1600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98500" algn="l"/>
                        </a:tabLs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Growth and Change in Australia’s Charities 2014 to 2016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98500" algn="l"/>
                        </a:tabLs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(not by subtypes)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199440616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0D7D3AFD-7317-44EB-B60A-793A3DC0340F}"/>
              </a:ext>
            </a:extLst>
          </p:cNvPr>
          <p:cNvSpPr/>
          <p:nvPr/>
        </p:nvSpPr>
        <p:spPr>
          <a:xfrm>
            <a:off x="687388" y="6200775"/>
            <a:ext cx="45720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AU" sz="1000" baseline="30000" dirty="0"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en-AU" sz="1000" dirty="0">
                <a:ea typeface="Calibri" panose="020F0502020204030204" pitchFamily="34" charset="0"/>
                <a:cs typeface="Arial" panose="020B0604020202020204" pitchFamily="34" charset="0"/>
              </a:rPr>
              <a:t> Did charities make a surplus or deficit? </a:t>
            </a:r>
          </a:p>
          <a:p>
            <a:pPr>
              <a:spcAft>
                <a:spcPts val="0"/>
              </a:spcAft>
              <a:defRPr/>
            </a:pPr>
            <a:r>
              <a:rPr lang="en-AU" sz="1000" baseline="30000" dirty="0"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AU" sz="1000" dirty="0">
                <a:ea typeface="Calibri" panose="020F0502020204030204" pitchFamily="34" charset="0"/>
                <a:cs typeface="Arial" panose="020B0604020202020204" pitchFamily="34" charset="0"/>
              </a:rPr>
              <a:t> Are charities’ assets worth significantly more or less than their liabilities?</a:t>
            </a:r>
          </a:p>
          <a:p>
            <a:pPr marL="85725" indent="-85725">
              <a:defRPr/>
            </a:pPr>
            <a:r>
              <a:rPr lang="en-AU" sz="1000" baseline="30000" dirty="0"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en-AU" sz="1000" dirty="0">
                <a:ea typeface="Calibri" panose="020F0502020204030204" pitchFamily="34" charset="0"/>
                <a:cs typeface="Arial" panose="020B0604020202020204" pitchFamily="34" charset="0"/>
              </a:rPr>
              <a:t> A</a:t>
            </a:r>
            <a:r>
              <a:rPr lang="en-AU" sz="1000" dirty="0">
                <a:cs typeface="Arial" panose="020B0604020202020204" pitchFamily="34" charset="0"/>
              </a:rPr>
              <a:t>n indicator of  short-term financial capacity.</a:t>
            </a:r>
          </a:p>
          <a:p>
            <a:pPr>
              <a:defRPr/>
            </a:pPr>
            <a:r>
              <a:rPr lang="en-AU" sz="1000" baseline="30000" dirty="0">
                <a:cs typeface="Arial" panose="020B0604020202020204" pitchFamily="34" charset="0"/>
              </a:rPr>
              <a:t>4</a:t>
            </a:r>
            <a:r>
              <a:rPr lang="en-AU" sz="1000" dirty="0">
                <a:cs typeface="Arial" panose="020B0604020202020204" pitchFamily="34" charset="0"/>
              </a:rPr>
              <a:t> Look at charities a year after registration to analyse size.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36FF10-9C86-4772-B629-380FD1B0C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/>
              <a:t>Measures for 2</a:t>
            </a:r>
            <a:r>
              <a:rPr lang="en-AU" baseline="30000" dirty="0"/>
              <a:t>nd</a:t>
            </a:r>
            <a:r>
              <a:rPr lang="en-AU" dirty="0"/>
              <a:t> object…annual series part 2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93E94247-3164-457A-AC36-4DDFC5B1605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08025" y="1600200"/>
          <a:ext cx="7978776" cy="443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4694">
                  <a:extLst>
                    <a:ext uri="{9D8B030D-6E8A-4147-A177-3AD203B41FA5}">
                      <a16:colId xmlns:a16="http://schemas.microsoft.com/office/drawing/2014/main" xmlns="" val="1692214536"/>
                    </a:ext>
                  </a:extLst>
                </a:gridCol>
                <a:gridCol w="1994694">
                  <a:extLst>
                    <a:ext uri="{9D8B030D-6E8A-4147-A177-3AD203B41FA5}">
                      <a16:colId xmlns:a16="http://schemas.microsoft.com/office/drawing/2014/main" xmlns="" val="403504222"/>
                    </a:ext>
                  </a:extLst>
                </a:gridCol>
                <a:gridCol w="1994694">
                  <a:extLst>
                    <a:ext uri="{9D8B030D-6E8A-4147-A177-3AD203B41FA5}">
                      <a16:colId xmlns:a16="http://schemas.microsoft.com/office/drawing/2014/main" xmlns="" val="2440434372"/>
                    </a:ext>
                  </a:extLst>
                </a:gridCol>
                <a:gridCol w="1994694">
                  <a:extLst>
                    <a:ext uri="{9D8B030D-6E8A-4147-A177-3AD203B41FA5}">
                      <a16:colId xmlns:a16="http://schemas.microsoft.com/office/drawing/2014/main" xmlns="" val="2268181607"/>
                    </a:ext>
                  </a:extLst>
                </a:gridCol>
              </a:tblGrid>
              <a:tr h="5218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Measure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Specification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Previously published?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2789384805"/>
                  </a:ext>
                </a:extLst>
              </a:tr>
              <a:tr h="2087282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Robust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Revocations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revocations each year by subtype and size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number of revocations divided by number of registered charities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Annual Report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(not by subtype or size)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3470919744"/>
                  </a:ext>
                </a:extLst>
              </a:tr>
              <a:tr h="782731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Longevity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 of registered and revoked charities by subtype and size</a:t>
                      </a:r>
                      <a:r>
                        <a:rPr lang="en-AU" sz="1600" b="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AU" sz="1600" b="0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220424137"/>
                  </a:ext>
                </a:extLst>
              </a:tr>
              <a:tr h="521821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8" marR="24978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Assets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asset holdings by subtypes and size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Australian Charities Report 2016</a:t>
                      </a: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4216677923"/>
                  </a:ext>
                </a:extLst>
              </a:tr>
              <a:tr h="521821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8" marR="24978" marT="0" marB="0"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Return on assets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Australian Charities Report 2016</a:t>
                      </a: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4214177550"/>
                  </a:ext>
                </a:extLst>
              </a:tr>
            </a:tbl>
          </a:graphicData>
        </a:graphic>
      </p:graphicFrame>
      <p:sp>
        <p:nvSpPr>
          <p:cNvPr id="32799" name="Rectangle 4">
            <a:extLst>
              <a:ext uri="{FF2B5EF4-FFF2-40B4-BE49-F238E27FC236}">
                <a16:creationId xmlns:a16="http://schemas.microsoft.com/office/drawing/2014/main" xmlns="" id="{3D4D6F68-43C3-4FDA-84A4-0D4AEAB131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388" y="5924550"/>
            <a:ext cx="80406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•"/>
              <a:defRPr sz="28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–"/>
              <a:defRPr sz="24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•"/>
              <a:defRPr sz="20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–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AU" altLang="en-US" sz="1000" baseline="30000">
                <a:solidFill>
                  <a:schemeClr val="tx1"/>
                </a:solidFill>
                <a:cs typeface="Calibri" panose="020F0502020204030204" pitchFamily="34" charset="0"/>
              </a:rPr>
              <a:t>5 </a:t>
            </a:r>
            <a:r>
              <a:rPr lang="en-AU" altLang="en-US" sz="1000">
                <a:solidFill>
                  <a:schemeClr val="tx1"/>
                </a:solidFill>
                <a:cs typeface="Calibri" panose="020F0502020204030204" pitchFamily="34" charset="0"/>
              </a:rPr>
              <a:t>Snapshots if age of revoked charities is too narrow a group.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D2D80F-029B-452B-B68B-EE66474D6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/>
              <a:t>Measures for 2</a:t>
            </a:r>
            <a:r>
              <a:rPr lang="en-AU" baseline="30000" dirty="0"/>
              <a:t>nd</a:t>
            </a:r>
            <a:r>
              <a:rPr lang="en-AU" dirty="0"/>
              <a:t> object…annual series part 3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3B733791-93D4-4E2D-947C-DF02A7D3BF9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08025" y="1600200"/>
          <a:ext cx="7978776" cy="4175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4694">
                  <a:extLst>
                    <a:ext uri="{9D8B030D-6E8A-4147-A177-3AD203B41FA5}">
                      <a16:colId xmlns:a16="http://schemas.microsoft.com/office/drawing/2014/main" xmlns="" val="666307026"/>
                    </a:ext>
                  </a:extLst>
                </a:gridCol>
                <a:gridCol w="1994694">
                  <a:extLst>
                    <a:ext uri="{9D8B030D-6E8A-4147-A177-3AD203B41FA5}">
                      <a16:colId xmlns:a16="http://schemas.microsoft.com/office/drawing/2014/main" xmlns="" val="4223538498"/>
                    </a:ext>
                  </a:extLst>
                </a:gridCol>
                <a:gridCol w="1994694">
                  <a:extLst>
                    <a:ext uri="{9D8B030D-6E8A-4147-A177-3AD203B41FA5}">
                      <a16:colId xmlns:a16="http://schemas.microsoft.com/office/drawing/2014/main" xmlns="" val="2022088001"/>
                    </a:ext>
                  </a:extLst>
                </a:gridCol>
                <a:gridCol w="1994694">
                  <a:extLst>
                    <a:ext uri="{9D8B030D-6E8A-4147-A177-3AD203B41FA5}">
                      <a16:colId xmlns:a16="http://schemas.microsoft.com/office/drawing/2014/main" xmlns="" val="1927204454"/>
                    </a:ext>
                  </a:extLst>
                </a:gridCol>
              </a:tblGrid>
              <a:tr h="5218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Measure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Specification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Previously published?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522568602"/>
                  </a:ext>
                </a:extLst>
              </a:tr>
              <a:tr h="1043781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Independent </a:t>
                      </a:r>
                      <a:r>
                        <a:rPr lang="en-AU" sz="1600" kern="12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AU" sz="1600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Source of funds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Percentage of funds by revenue element (collected in AIS) by subtypes and size </a:t>
                      </a: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Australian Charities Report 2016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(not subtype)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2268470060"/>
                  </a:ext>
                </a:extLst>
              </a:tr>
              <a:tr h="1043781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Highly regulated charities </a:t>
                      </a:r>
                      <a:r>
                        <a:rPr lang="en-AU" sz="1600" b="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AU" sz="1600" b="0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Percentage of all charities by sector and size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n-AU" sz="16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2629189222"/>
                  </a:ext>
                </a:extLst>
              </a:tr>
              <a:tr h="782836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A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Closely held organisations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Charities controlled by family members or same address</a:t>
                      </a:r>
                      <a:r>
                        <a:rPr lang="en-AU" sz="1600" b="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1600" b="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AU" sz="1600" b="0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n-AU" sz="16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2148452334"/>
                  </a:ext>
                </a:extLst>
              </a:tr>
              <a:tr h="782836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A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Legal structure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(ACNC has data on a charity’s legal structure)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3566595878"/>
                  </a:ext>
                </a:extLst>
              </a:tr>
            </a:tbl>
          </a:graphicData>
        </a:graphic>
      </p:graphicFrame>
      <p:sp>
        <p:nvSpPr>
          <p:cNvPr id="33824" name="Rectangle 4">
            <a:extLst>
              <a:ext uri="{FF2B5EF4-FFF2-40B4-BE49-F238E27FC236}">
                <a16:creationId xmlns:a16="http://schemas.microsoft.com/office/drawing/2014/main" xmlns="" id="{A231F440-6773-453A-AEA3-7812AD9565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50" y="5694363"/>
            <a:ext cx="8162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•"/>
              <a:defRPr sz="28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–"/>
              <a:defRPr sz="24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•"/>
              <a:defRPr sz="20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–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AU" altLang="en-US" sz="1000" baseline="30000">
                <a:solidFill>
                  <a:schemeClr val="tx1"/>
                </a:solidFill>
                <a:cs typeface="Calibri" panose="020F0502020204030204" pitchFamily="34" charset="0"/>
              </a:rPr>
              <a:t>6</a:t>
            </a:r>
            <a:r>
              <a:rPr lang="en-AU" altLang="en-US" sz="1000">
                <a:solidFill>
                  <a:schemeClr val="tx1"/>
                </a:solidFill>
                <a:cs typeface="Calibri" panose="020F0502020204030204" pitchFamily="34" charset="0"/>
              </a:rPr>
              <a:t> May analyse more information on ACNC approved reporting groups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AU" altLang="en-US" sz="1000" baseline="30000">
                <a:solidFill>
                  <a:schemeClr val="tx1"/>
                </a:solidFill>
                <a:cs typeface="Calibri" panose="020F0502020204030204" pitchFamily="34" charset="0"/>
              </a:rPr>
              <a:t>7</a:t>
            </a:r>
            <a:r>
              <a:rPr lang="en-AU" altLang="en-US" sz="1000">
                <a:solidFill>
                  <a:schemeClr val="tx1"/>
                </a:solidFill>
                <a:cs typeface="Calibri" panose="020F0502020204030204" pitchFamily="34" charset="0"/>
              </a:rPr>
              <a:t> Draft definition of highly regulated charities include DET, ORIC and other sectors.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AU" altLang="en-US" sz="1000" baseline="30000">
                <a:solidFill>
                  <a:schemeClr val="tx1"/>
                </a:solidFill>
                <a:cs typeface="Calibri" panose="020F0502020204030204" pitchFamily="34" charset="0"/>
              </a:rPr>
              <a:t>8</a:t>
            </a:r>
            <a:r>
              <a:rPr lang="en-AU" altLang="en-US" sz="1000">
                <a:solidFill>
                  <a:schemeClr val="tx1"/>
                </a:solidFill>
                <a:cs typeface="Calibri" panose="020F0502020204030204" pitchFamily="34" charset="0"/>
              </a:rPr>
              <a:t> At this point, a charity will be defined as being closely held if 50% or more of all active responsible persons have the same surname/address. 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24FEA0-091D-4686-AB1B-7F73941ED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/>
              <a:t>Measures for 2</a:t>
            </a:r>
            <a:r>
              <a:rPr lang="en-AU" baseline="30000" dirty="0"/>
              <a:t>nd</a:t>
            </a:r>
            <a:r>
              <a:rPr lang="en-AU" dirty="0"/>
              <a:t> object…annual series part 4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7B31D1EC-1F6F-44E0-8125-99AED4A5BAA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08025" y="1600200"/>
          <a:ext cx="7978776" cy="38274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4694">
                  <a:extLst>
                    <a:ext uri="{9D8B030D-6E8A-4147-A177-3AD203B41FA5}">
                      <a16:colId xmlns:a16="http://schemas.microsoft.com/office/drawing/2014/main" xmlns="" val="2481878011"/>
                    </a:ext>
                  </a:extLst>
                </a:gridCol>
                <a:gridCol w="1994694">
                  <a:extLst>
                    <a:ext uri="{9D8B030D-6E8A-4147-A177-3AD203B41FA5}">
                      <a16:colId xmlns:a16="http://schemas.microsoft.com/office/drawing/2014/main" xmlns="" val="1901615185"/>
                    </a:ext>
                  </a:extLst>
                </a:gridCol>
                <a:gridCol w="1994694">
                  <a:extLst>
                    <a:ext uri="{9D8B030D-6E8A-4147-A177-3AD203B41FA5}">
                      <a16:colId xmlns:a16="http://schemas.microsoft.com/office/drawing/2014/main" xmlns="" val="879185730"/>
                    </a:ext>
                  </a:extLst>
                </a:gridCol>
                <a:gridCol w="1994694">
                  <a:extLst>
                    <a:ext uri="{9D8B030D-6E8A-4147-A177-3AD203B41FA5}">
                      <a16:colId xmlns:a16="http://schemas.microsoft.com/office/drawing/2014/main" xmlns="" val="3973396002"/>
                    </a:ext>
                  </a:extLst>
                </a:gridCol>
              </a:tblGrid>
              <a:tr h="5219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Measure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Specification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Previously published?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3451706837"/>
                  </a:ext>
                </a:extLst>
              </a:tr>
              <a:tr h="2348683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Innovative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Mergers and acquisitions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voluntary revocations (due to mergers and acquisitions) by subtypes and size </a:t>
                      </a:r>
                      <a:r>
                        <a:rPr lang="en-AU" sz="1600" b="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AU" sz="1600" b="0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Growth and Change in Australia’s Charities 2014 to 2016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(details on voluntary revocations, but not subtypes or size)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Potential for new AIS question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1354426331"/>
                  </a:ext>
                </a:extLst>
              </a:tr>
              <a:tr h="956850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Responsible persons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Turnover of responsible   persons </a:t>
                      </a:r>
                      <a:r>
                        <a:rPr lang="en-AU" sz="1600" b="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n-A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4978" marR="24978" marT="0" marB="0"/>
                </a:tc>
                <a:extLst>
                  <a:ext uri="{0D108BD9-81ED-4DB2-BD59-A6C34878D82A}">
                    <a16:rowId xmlns:a16="http://schemas.microsoft.com/office/drawing/2014/main" xmlns="" val="2475797111"/>
                  </a:ext>
                </a:extLst>
              </a:tr>
            </a:tbl>
          </a:graphicData>
        </a:graphic>
      </p:graphicFrame>
      <p:sp>
        <p:nvSpPr>
          <p:cNvPr id="34840" name="Rectangle 4">
            <a:extLst>
              <a:ext uri="{FF2B5EF4-FFF2-40B4-BE49-F238E27FC236}">
                <a16:creationId xmlns:a16="http://schemas.microsoft.com/office/drawing/2014/main" xmlns="" id="{C98126EF-622D-4CE8-B2CF-559330ED8A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5353050"/>
            <a:ext cx="8162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•"/>
              <a:defRPr sz="28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–"/>
              <a:defRPr sz="24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•"/>
              <a:defRPr sz="20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–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AU" altLang="en-US" sz="1000" baseline="30000">
                <a:solidFill>
                  <a:schemeClr val="tx1"/>
                </a:solidFill>
                <a:cs typeface="Calibri" panose="020F0502020204030204" pitchFamily="34" charset="0"/>
              </a:rPr>
              <a:t>9</a:t>
            </a:r>
            <a:r>
              <a:rPr lang="en-AU" altLang="en-US" sz="1000">
                <a:solidFill>
                  <a:schemeClr val="tx1"/>
                </a:solidFill>
                <a:cs typeface="Calibri" panose="020F0502020204030204" pitchFamily="34" charset="0"/>
              </a:rPr>
              <a:t> It would be good to have a profile of merged charities, it would provide further insight as to developments in the sector.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AU" altLang="en-US" sz="1000" baseline="30000">
                <a:solidFill>
                  <a:schemeClr val="tx1"/>
                </a:solidFill>
                <a:cs typeface="Calibri" panose="020F0502020204030204" pitchFamily="34" charset="0"/>
              </a:rPr>
              <a:t>10</a:t>
            </a:r>
            <a:r>
              <a:rPr lang="en-AU" altLang="en-US" sz="1000">
                <a:solidFill>
                  <a:schemeClr val="tx1"/>
                </a:solidFill>
                <a:cs typeface="Calibri" panose="020F0502020204030204" pitchFamily="34" charset="0"/>
              </a:rPr>
              <a:t> Charities are already required (under their duty to notify obligations) to notify the ACNC of changes to responsible persons.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xmlns="" id="{99CF53E6-580F-455A-B45A-04EA8EFF1C4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76275" y="417513"/>
            <a:ext cx="7191375" cy="814387"/>
          </a:xfrm>
        </p:spPr>
        <p:txBody>
          <a:bodyPr/>
          <a:lstStyle/>
          <a:p>
            <a:r>
              <a:rPr lang="en-AU" altLang="en-US" sz="3200" b="0" cap="none">
                <a:latin typeface="Arial Narrow" panose="020B0606020202030204" pitchFamily="34" charset="0"/>
                <a:ea typeface="ＭＳ Ｐゴシック" panose="020B0600070205080204" pitchFamily="34" charset="-128"/>
                <a:cs typeface="Arial Narrow" panose="020B0606020202030204" pitchFamily="34" charset="0"/>
              </a:rPr>
              <a:t>KEEP IN TOUCH AND CONNECT WITH US</a:t>
            </a: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xmlns="" id="{FB49A768-EE2B-4573-BC8C-C708E44EE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275" y="4945063"/>
            <a:ext cx="78406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•"/>
              <a:defRPr sz="28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–"/>
              <a:defRPr sz="24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•"/>
              <a:defRPr sz="20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–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4BBBC"/>
              </a:buClr>
              <a:buFont typeface="Arial" panose="020B0604020202020204" pitchFamily="34" charset="0"/>
              <a:buChar char="»"/>
              <a:defRPr sz="1600">
                <a:solidFill>
                  <a:srgbClr val="5C606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</a:rPr>
              <a:t>There are currently over 56,000 registered charities </a:t>
            </a:r>
            <a:br>
              <a:rPr lang="en-US" altLang="en-US" sz="2000" b="1">
                <a:solidFill>
                  <a:schemeClr val="bg1"/>
                </a:solidFill>
              </a:rPr>
            </a:br>
            <a:r>
              <a:rPr lang="en-US" altLang="en-US" sz="2000" b="1">
                <a:solidFill>
                  <a:schemeClr val="bg1"/>
                </a:solidFill>
              </a:rPr>
              <a:t>in Australia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xmlns="" id="{B215CEF0-2506-42DB-9CFD-2DB29DE56F29}"/>
              </a:ext>
            </a:extLst>
          </p:cNvPr>
          <p:cNvGraphicFramePr/>
          <p:nvPr/>
        </p:nvGraphicFramePr>
        <p:xfrm>
          <a:off x="-833647" y="1453342"/>
          <a:ext cx="10860505" cy="4951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9173BA-2892-4643-8F21-E12F0857F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/>
              <a:t>Charity registrations grow by 3.9% per annum*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xmlns="" id="{00000000-0008-0000-0000-000004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10740398"/>
              </p:ext>
            </p:extLst>
          </p:nvPr>
        </p:nvGraphicFramePr>
        <p:xfrm>
          <a:off x="708025" y="1493134"/>
          <a:ext cx="7978775" cy="4633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xmlns="" id="{CF9B7588-730F-4252-B218-16C00CE3517F}"/>
              </a:ext>
            </a:extLst>
          </p:cNvPr>
          <p:cNvSpPr/>
          <p:nvPr/>
        </p:nvSpPr>
        <p:spPr>
          <a:xfrm>
            <a:off x="6205331" y="2035073"/>
            <a:ext cx="901147" cy="72886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8D9F3B5-6CFF-4050-B590-0589B293329D}"/>
              </a:ext>
            </a:extLst>
          </p:cNvPr>
          <p:cNvSpPr txBox="1"/>
          <p:nvPr/>
        </p:nvSpPr>
        <p:spPr>
          <a:xfrm>
            <a:off x="6271591" y="2214842"/>
            <a:ext cx="768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DGR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977EBC0-FD1B-45AE-B18F-FF1688223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/>
              <a:t>New website to improve </a:t>
            </a:r>
            <a:r>
              <a:rPr lang="en-AU" i="1" dirty="0"/>
              <a:t>public engagement*</a:t>
            </a:r>
            <a:endParaRPr lang="en-AU" dirty="0"/>
          </a:p>
        </p:txBody>
      </p:sp>
      <p:pic>
        <p:nvPicPr>
          <p:cNvPr id="15363" name="Picture 3">
            <a:extLst>
              <a:ext uri="{FF2B5EF4-FFF2-40B4-BE49-F238E27FC236}">
                <a16:creationId xmlns:a16="http://schemas.microsoft.com/office/drawing/2014/main" xmlns="" id="{BB16199F-C206-4317-A711-BC4540D59E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5363" y="1565275"/>
            <a:ext cx="4865687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xmlns="" id="{092408CE-6E61-4140-8C57-A9C3979543D9}"/>
              </a:ext>
            </a:extLst>
          </p:cNvPr>
          <p:cNvSpPr/>
          <p:nvPr/>
        </p:nvSpPr>
        <p:spPr>
          <a:xfrm>
            <a:off x="4275138" y="4803775"/>
            <a:ext cx="2901950" cy="16271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9BC4B7-E105-48E6-9AED-8C3D74C91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/>
              <a:t>Future direction</a:t>
            </a: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xmlns="" id="{5CD5A658-D1D7-4525-81AB-A2122862C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025" y="1600200"/>
            <a:ext cx="7978775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AU" altLang="en-US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The Act directs the Commissioner to have regard to…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altLang="en-US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i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‘the need for transparency and accountability of the…sector to the public (including donors, members and volunteers…) by ensuring the public has access to information”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BB6EA8-EA61-4A79-B6C2-0556A32F6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/>
              <a:t>Provide </a:t>
            </a:r>
            <a:r>
              <a:rPr lang="en-AU" i="1" dirty="0"/>
              <a:t>useful </a:t>
            </a:r>
            <a:r>
              <a:rPr lang="en-AU" dirty="0"/>
              <a:t>information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xmlns="" id="{1BC4E57C-C3CA-476F-AF81-B962D3E0C9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025" y="1600200"/>
            <a:ext cx="7978775" cy="4525963"/>
          </a:xfrm>
        </p:spPr>
        <p:txBody>
          <a:bodyPr/>
          <a:lstStyle/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en-AU" altLang="en-US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Visibility – provide a common language for charities and donors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endParaRPr lang="en-AU" altLang="en-US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en-AU" altLang="en-US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Bring 2</a:t>
            </a:r>
            <a:r>
              <a:rPr lang="en-AU" altLang="en-US" baseline="300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nd</a:t>
            </a:r>
            <a:r>
              <a:rPr lang="en-AU" altLang="en-US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Object to life – publish sector-wide annual statistics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3B692F-A978-44EB-8EC0-CE6A2C483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/>
              <a:t>1. Visibility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xmlns="" id="{710CFE54-B87E-41FC-89DF-550BD6581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025" y="1600200"/>
            <a:ext cx="7978775" cy="4525963"/>
          </a:xfrm>
        </p:spPr>
        <p:txBody>
          <a:bodyPr/>
          <a:lstStyle/>
          <a:p>
            <a:r>
              <a:rPr lang="en-AU" altLang="en-US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The Holy Grail of </a:t>
            </a:r>
            <a:r>
              <a:rPr lang="en-AU" altLang="en-US" i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useful</a:t>
            </a:r>
            <a:r>
              <a:rPr lang="en-AU" altLang="en-US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information is a </a:t>
            </a:r>
            <a:r>
              <a:rPr lang="en-AU" altLang="en-US" i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common language </a:t>
            </a:r>
            <a:r>
              <a:rPr lang="en-AU" altLang="en-US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based on programs, which charities, donors and beneficiaries may find useful in their decisions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DEFD6C5-CAD7-497A-8E5C-6F38E0D33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/>
              <a:t>Donors ask, ‘what do charities do?’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D4EBC90-BA56-4012-987C-064DE777AE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025" y="1600200"/>
            <a:ext cx="7978775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dirty="0"/>
              <a:t>Search the register to find…</a:t>
            </a:r>
          </a:p>
          <a:p>
            <a:pPr>
              <a:defRPr/>
            </a:pPr>
            <a:r>
              <a:rPr lang="en-AU" dirty="0"/>
              <a:t>What</a:t>
            </a:r>
          </a:p>
          <a:p>
            <a:pPr>
              <a:defRPr/>
            </a:pPr>
            <a:r>
              <a:rPr lang="en-AU" dirty="0"/>
              <a:t>Who</a:t>
            </a:r>
          </a:p>
          <a:p>
            <a:pPr>
              <a:defRPr/>
            </a:pPr>
            <a:r>
              <a:rPr lang="en-AU" dirty="0"/>
              <a:t>Where</a:t>
            </a:r>
          </a:p>
          <a:p>
            <a:pPr>
              <a:defRPr/>
            </a:pPr>
            <a:endParaRPr lang="en-AU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dirty="0"/>
              <a:t>Cannot find this on the register…</a:t>
            </a:r>
          </a:p>
          <a:p>
            <a:pPr>
              <a:defRPr/>
            </a:pPr>
            <a:r>
              <a:rPr lang="en-AU" dirty="0"/>
              <a:t>Only if these are input by charities can they produce the output sought by donors…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6837826-3CFC-4F83-AD80-A0EAE86C5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55563"/>
            <a:ext cx="7331075" cy="1314450"/>
          </a:xfrm>
        </p:spPr>
        <p:txBody>
          <a:bodyPr/>
          <a:lstStyle/>
          <a:p>
            <a:pPr>
              <a:defRPr/>
            </a:pPr>
            <a:r>
              <a:rPr lang="en-AU" dirty="0" err="1"/>
              <a:t>Ais</a:t>
            </a:r>
            <a:r>
              <a:rPr lang="en-AU" dirty="0"/>
              <a:t> – new answers to old questions</a:t>
            </a:r>
          </a:p>
        </p:txBody>
      </p:sp>
      <p:graphicFrame>
        <p:nvGraphicFramePr>
          <p:cNvPr id="25603" name="Object 3">
            <a:extLst>
              <a:ext uri="{FF2B5EF4-FFF2-40B4-BE49-F238E27FC236}">
                <a16:creationId xmlns:a16="http://schemas.microsoft.com/office/drawing/2014/main" xmlns="" id="{82774F13-A046-4E23-85D0-300E0EE3298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1763" y="1489075"/>
          <a:ext cx="8869362" cy="4948238"/>
        </p:xfrm>
        <a:graphic>
          <a:graphicData uri="http://schemas.openxmlformats.org/presentationml/2006/ole">
            <p:oleObj spid="_x0000_s25601" name="Document" r:id="rId3" imgW="8862887" imgH="4793141" progId="Word.Document.12">
              <p:embed/>
            </p:oleObj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D4615CA-C31C-4D48-BEA4-60AE24947668}"/>
              </a:ext>
            </a:extLst>
          </p:cNvPr>
          <p:cNvSpPr/>
          <p:nvPr/>
        </p:nvSpPr>
        <p:spPr>
          <a:xfrm>
            <a:off x="339725" y="2727325"/>
            <a:ext cx="8712200" cy="2673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pic>
        <p:nvPicPr>
          <p:cNvPr id="25605" name="Content Placeholder 11" descr="Help">
            <a:extLst>
              <a:ext uri="{FF2B5EF4-FFF2-40B4-BE49-F238E27FC236}">
                <a16:creationId xmlns:a16="http://schemas.microsoft.com/office/drawing/2014/main" xmlns="" id="{8AFF7CA6-F71C-4E7E-A5D1-261B7D7D0C54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974850" y="5389563"/>
            <a:ext cx="914400" cy="914400"/>
          </a:xfr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xmlns="" id="{09BCF821-8D94-4480-8BE1-5AD6E417FE1F}"/>
              </a:ext>
            </a:extLst>
          </p:cNvPr>
          <p:cNvSpPr/>
          <p:nvPr/>
        </p:nvSpPr>
        <p:spPr>
          <a:xfrm>
            <a:off x="5110163" y="4632325"/>
            <a:ext cx="1849437" cy="14747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015F3F09-C064-48CA-BCFE-5DD738258089}"/>
              </a:ext>
            </a:extLst>
          </p:cNvPr>
          <p:cNvSpPr/>
          <p:nvPr/>
        </p:nvSpPr>
        <p:spPr>
          <a:xfrm>
            <a:off x="5162550" y="2767013"/>
            <a:ext cx="1847850" cy="14763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0120814_ACNCPowerpoint">
  <a:themeElements>
    <a:clrScheme name="ACNC colour palette">
      <a:dk1>
        <a:srgbClr val="254666"/>
      </a:dk1>
      <a:lt1>
        <a:sysClr val="window" lastClr="FFFFFF"/>
      </a:lt1>
      <a:dk2>
        <a:srgbClr val="5C6063"/>
      </a:dk2>
      <a:lt2>
        <a:srgbClr val="AFE3DC"/>
      </a:lt2>
      <a:accent1>
        <a:srgbClr val="34BBBC"/>
      </a:accent1>
      <a:accent2>
        <a:srgbClr val="029181"/>
      </a:accent2>
      <a:accent3>
        <a:srgbClr val="CFE326"/>
      </a:accent3>
      <a:accent4>
        <a:srgbClr val="029FEB"/>
      </a:accent4>
      <a:accent5>
        <a:srgbClr val="006C94"/>
      </a:accent5>
      <a:accent6>
        <a:srgbClr val="2BAD29"/>
      </a:accent6>
      <a:hlink>
        <a:srgbClr val="82C624"/>
      </a:hlink>
      <a:folHlink>
        <a:srgbClr val="02918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2EF11F64D61D468F2C439ADF9F7139" ma:contentTypeVersion="4" ma:contentTypeDescription="Create a new document." ma:contentTypeScope="" ma:versionID="cc4bbc74801cae2637670912edce165b">
  <xsd:schema xmlns:xsd="http://www.w3.org/2001/XMLSchema" xmlns:xs="http://www.w3.org/2001/XMLSchema" xmlns:p="http://schemas.microsoft.com/office/2006/metadata/properties" xmlns:ns2="e97d24c4-c1ae-4971-b7d7-95c8a21eef5f" targetNamespace="http://schemas.microsoft.com/office/2006/metadata/properties" ma:root="true" ma:fieldsID="3e62807ed0dd724f23df878c74da09f1" ns2:_="">
    <xsd:import namespace="e97d24c4-c1ae-4971-b7d7-95c8a21eef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7d24c4-c1ae-4971-b7d7-95c8a21eef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22E068-D5F0-43B1-A45A-664D549289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70E9631-5432-4A29-970F-094E6B387B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7d24c4-c1ae-4971-b7d7-95c8a21eef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20120814_ACNCPowerpoint</Template>
  <TotalTime>5814</TotalTime>
  <Words>1048</Words>
  <Application>Microsoft Office PowerPoint</Application>
  <PresentationFormat>On-screen Show (4:3)</PresentationFormat>
  <Paragraphs>179</Paragraphs>
  <Slides>17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20120814_ACNCPowerpoint</vt:lpstr>
      <vt:lpstr>Document</vt:lpstr>
      <vt:lpstr>ACNC Strategy A more visible charity market </vt:lpstr>
      <vt:lpstr>Charity registrations grow by 3.9% per annum*</vt:lpstr>
      <vt:lpstr>New website to improve public engagement*</vt:lpstr>
      <vt:lpstr>Future direction</vt:lpstr>
      <vt:lpstr>Provide useful information</vt:lpstr>
      <vt:lpstr>Slide 6</vt:lpstr>
      <vt:lpstr>1. Visibility</vt:lpstr>
      <vt:lpstr>Donors ask, ‘what do charities do?’</vt:lpstr>
      <vt:lpstr>Ais – new answers to old questions</vt:lpstr>
      <vt:lpstr>Program marketplace</vt:lpstr>
      <vt:lpstr>Further refine programs…</vt:lpstr>
      <vt:lpstr>2. Bring 2nd object to life</vt:lpstr>
      <vt:lpstr>Measures for 2nd object…annual series part 1</vt:lpstr>
      <vt:lpstr>Measures for 2nd object…annual series part 2</vt:lpstr>
      <vt:lpstr>Measures for 2nd object…annual series part 3</vt:lpstr>
      <vt:lpstr>Measures for 2nd object…annual series part 4</vt:lpstr>
      <vt:lpstr>KEEP IN TOUCH AND CONNECT WITH US</vt:lpstr>
    </vt:vector>
  </TitlesOfParts>
  <Company>Microsoft.co.,LTD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Freedom of Information</dc:title>
  <dc:creator>Microsoft Windows XP Professional</dc:creator>
  <cp:lastModifiedBy>Elise</cp:lastModifiedBy>
  <cp:revision>325</cp:revision>
  <cp:lastPrinted>2016-02-04T00:31:41Z</cp:lastPrinted>
  <dcterms:created xsi:type="dcterms:W3CDTF">2013-04-10T00:08:49Z</dcterms:created>
  <dcterms:modified xsi:type="dcterms:W3CDTF">2019-03-12T23:49:35Z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FINAL advice">
    <vt:lpwstr/>
  </property>
  <property fmtid="{D5CDD505-2E9C-101B-9397-08002B2CF9AE}" pid="3" name="Date">
    <vt:lpwstr/>
  </property>
  <property fmtid="{D5CDD505-2E9C-101B-9397-08002B2CF9AE}" pid="4" name="Internal / External">
    <vt:lpwstr/>
  </property>
  <property fmtid="{D5CDD505-2E9C-101B-9397-08002B2CF9AE}" pid="5" name="Directorate">
    <vt:lpwstr/>
  </property>
</Properties>
</file>