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56" r:id="rId3"/>
    <p:sldId id="257" r:id="rId4"/>
    <p:sldId id="337" r:id="rId5"/>
    <p:sldId id="332" r:id="rId6"/>
    <p:sldId id="333" r:id="rId7"/>
    <p:sldId id="344" r:id="rId8"/>
    <p:sldId id="329" r:id="rId9"/>
    <p:sldId id="343" r:id="rId10"/>
    <p:sldId id="311" r:id="rId11"/>
    <p:sldId id="317" r:id="rId12"/>
    <p:sldId id="335" r:id="rId13"/>
    <p:sldId id="320" r:id="rId14"/>
    <p:sldId id="345" r:id="rId15"/>
    <p:sldId id="342" r:id="rId16"/>
    <p:sldId id="323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91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EBA1B7-9F1C-464E-8B14-46FA26C5D18C}" type="datetimeFigureOut">
              <a:rPr lang="en-US" smtClean="0"/>
              <a:pPr/>
              <a:t>1/30/2019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2E6294-5CA4-404D-BA15-F6C343EB163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9320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7" name="Picture 6" descr="dfmortimer-logo-small.gi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428992" y="5929330"/>
            <a:ext cx="2428875" cy="7239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97053-06A5-4CCF-91E2-A6E6E484A328}" type="datetime1">
              <a:rPr lang="en-US" smtClean="0"/>
              <a:pPr/>
              <a:t>1/30/2019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4C0A3-47A2-4727-BF2D-543042B189C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14889-E044-4456-A7C6-1E2E6F1A5231}" type="datetime1">
              <a:rPr lang="en-US" smtClean="0"/>
              <a:pPr/>
              <a:t>1/30/2019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4C0A3-47A2-4727-BF2D-543042B189C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8F565-1C47-4045-9BE2-9CB7610ED8BA}" type="datetimeFigureOut">
              <a:rPr lang="en-US" smtClean="0"/>
              <a:pPr/>
              <a:t>1/30/2019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0D96-DE5C-4690-B0A6-426D68525A3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8F565-1C47-4045-9BE2-9CB7610ED8BA}" type="datetimeFigureOut">
              <a:rPr lang="en-US" smtClean="0"/>
              <a:pPr/>
              <a:t>1/30/2019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0D96-DE5C-4690-B0A6-426D68525A3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8F565-1C47-4045-9BE2-9CB7610ED8BA}" type="datetimeFigureOut">
              <a:rPr lang="en-US" smtClean="0"/>
              <a:pPr/>
              <a:t>1/30/2019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0D96-DE5C-4690-B0A6-426D68525A3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8F565-1C47-4045-9BE2-9CB7610ED8BA}" type="datetimeFigureOut">
              <a:rPr lang="en-US" smtClean="0"/>
              <a:pPr/>
              <a:t>1/30/2019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0D96-DE5C-4690-B0A6-426D68525A3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8F565-1C47-4045-9BE2-9CB7610ED8BA}" type="datetimeFigureOut">
              <a:rPr lang="en-US" smtClean="0"/>
              <a:pPr/>
              <a:t>1/30/2019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0D96-DE5C-4690-B0A6-426D68525A3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8F565-1C47-4045-9BE2-9CB7610ED8BA}" type="datetimeFigureOut">
              <a:rPr lang="en-US" smtClean="0"/>
              <a:pPr/>
              <a:t>1/30/2019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0D96-DE5C-4690-B0A6-426D68525A3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8F565-1C47-4045-9BE2-9CB7610ED8BA}" type="datetimeFigureOut">
              <a:rPr lang="en-US" smtClean="0"/>
              <a:pPr/>
              <a:t>1/30/2019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0D96-DE5C-4690-B0A6-426D68525A3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8F565-1C47-4045-9BE2-9CB7610ED8BA}" type="datetimeFigureOut">
              <a:rPr lang="en-US" smtClean="0"/>
              <a:pPr/>
              <a:t>1/30/2019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0D96-DE5C-4690-B0A6-426D68525A3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3DBF9-4070-406E-9FEF-14B0F5CAAAA0}" type="datetime1">
              <a:rPr lang="en-US" smtClean="0"/>
              <a:pPr/>
              <a:t>1/30/2019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4C0A3-47A2-4727-BF2D-543042B189C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8F565-1C47-4045-9BE2-9CB7610ED8BA}" type="datetimeFigureOut">
              <a:rPr lang="en-US" smtClean="0"/>
              <a:pPr/>
              <a:t>1/30/2019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0D96-DE5C-4690-B0A6-426D68525A3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8F565-1C47-4045-9BE2-9CB7610ED8BA}" type="datetimeFigureOut">
              <a:rPr lang="en-US" smtClean="0"/>
              <a:pPr/>
              <a:t>1/30/2019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0D96-DE5C-4690-B0A6-426D68525A3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8F565-1C47-4045-9BE2-9CB7610ED8BA}" type="datetimeFigureOut">
              <a:rPr lang="en-US" smtClean="0"/>
              <a:pPr/>
              <a:t>1/30/2019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0D96-DE5C-4690-B0A6-426D68525A3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1B11B-2685-426E-8F94-0C690B31B386}" type="datetime1">
              <a:rPr lang="en-US" smtClean="0"/>
              <a:pPr/>
              <a:t>1/30/2019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4C0A3-47A2-4727-BF2D-543042B189C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4FE88-858E-4E2B-A7B8-713D50AD7754}" type="datetime1">
              <a:rPr lang="en-US" smtClean="0"/>
              <a:pPr/>
              <a:t>1/30/2019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4C0A3-47A2-4727-BF2D-543042B189C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8017A-F4D0-4DE0-889D-7C34DC6BAAF2}" type="datetime1">
              <a:rPr lang="en-US" smtClean="0"/>
              <a:pPr/>
              <a:t>1/30/2019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4C0A3-47A2-4727-BF2D-543042B189C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4AC25-B194-459A-8699-E56475EFE8A7}" type="datetime1">
              <a:rPr lang="en-US" smtClean="0"/>
              <a:pPr/>
              <a:t>1/30/2019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4C0A3-47A2-4727-BF2D-543042B189C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28288-8F3D-4B91-92DE-33891F3AE6D6}" type="datetime1">
              <a:rPr lang="en-US" smtClean="0"/>
              <a:pPr/>
              <a:t>1/30/2019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4C0A3-47A2-4727-BF2D-543042B189C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BC156-4A35-421C-AF6A-4EF4DD39EBBC}" type="datetime1">
              <a:rPr lang="en-US" smtClean="0"/>
              <a:pPr/>
              <a:t>1/30/2019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4C0A3-47A2-4727-BF2D-543042B189C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D9376-4362-451F-AA45-47AA44DAE614}" type="datetime1">
              <a:rPr lang="en-US" smtClean="0"/>
              <a:pPr/>
              <a:t>1/30/2019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4C0A3-47A2-4727-BF2D-543042B189C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833B1-13CE-48E7-AB1E-77661B838822}" type="datetime1">
              <a:rPr lang="en-US" smtClean="0"/>
              <a:pPr/>
              <a:t>1/30/2019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14C0A3-47A2-4727-BF2D-543042B189C7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3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F8F565-1C47-4045-9BE2-9CB7610ED8BA}" type="datetimeFigureOut">
              <a:rPr lang="en-US" smtClean="0"/>
              <a:pPr/>
              <a:t>1/30/2019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E0D96-DE5C-4690-B0A6-426D68525A3A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908720"/>
            <a:ext cx="7772400" cy="2448273"/>
          </a:xfrm>
        </p:spPr>
        <p:txBody>
          <a:bodyPr>
            <a:normAutofit fontScale="90000"/>
          </a:bodyPr>
          <a:lstStyle/>
          <a:p>
            <a:r>
              <a:rPr lang="en-AU" b="1" dirty="0"/>
              <a:t>Homelessness, </a:t>
            </a:r>
            <a:r>
              <a:rPr lang="en-AU" b="1" dirty="0" smtClean="0"/>
              <a:t>property </a:t>
            </a:r>
            <a:r>
              <a:rPr lang="en-AU" b="1" dirty="0"/>
              <a:t>rights and </a:t>
            </a:r>
            <a:r>
              <a:rPr lang="en-AU" b="1" dirty="0" smtClean="0"/>
              <a:t>charitable </a:t>
            </a:r>
            <a:r>
              <a:rPr lang="en-AU" b="1" dirty="0"/>
              <a:t>housing: a personal journey </a:t>
            </a:r>
            <a:r>
              <a:rPr lang="en-AU" i="1" dirty="0" smtClean="0"/>
              <a:t/>
            </a:r>
            <a:br>
              <a:rPr lang="en-AU" i="1" dirty="0" smtClean="0"/>
            </a:br>
            <a:endParaRPr lang="en-AU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85720" y="3284984"/>
            <a:ext cx="8501122" cy="2353816"/>
          </a:xfrm>
        </p:spPr>
        <p:txBody>
          <a:bodyPr>
            <a:normAutofit/>
          </a:bodyPr>
          <a:lstStyle/>
          <a:p>
            <a:r>
              <a:rPr lang="en-AU" sz="2800" b="1" dirty="0">
                <a:solidFill>
                  <a:schemeClr val="tx2"/>
                </a:solidFill>
              </a:rPr>
              <a:t>Not for Profit Conference: Empowerment through Knowledge </a:t>
            </a:r>
          </a:p>
          <a:p>
            <a:r>
              <a:rPr lang="en-AU" sz="2800" b="1" dirty="0" smtClean="0">
                <a:solidFill>
                  <a:schemeClr val="tx2"/>
                </a:solidFill>
              </a:rPr>
              <a:t>14 March 2019</a:t>
            </a:r>
            <a:endParaRPr lang="en-AU" sz="2800" b="1" dirty="0">
              <a:solidFill>
                <a:schemeClr val="tx2"/>
              </a:solidFill>
            </a:endParaRPr>
          </a:p>
          <a:p>
            <a:r>
              <a:rPr lang="en-AU" sz="2800" b="1" dirty="0" smtClean="0">
                <a:solidFill>
                  <a:schemeClr val="tx2"/>
                </a:solidFill>
              </a:rPr>
              <a:t>Palladium at Crown, </a:t>
            </a:r>
            <a:r>
              <a:rPr lang="en-AU" sz="2800" b="1" dirty="0">
                <a:solidFill>
                  <a:schemeClr val="tx2"/>
                </a:solidFill>
              </a:rPr>
              <a:t>Melbourne</a:t>
            </a:r>
          </a:p>
          <a:p>
            <a:endParaRPr lang="en-A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764704"/>
            <a:ext cx="7772400" cy="1440160"/>
          </a:xfrm>
        </p:spPr>
        <p:txBody>
          <a:bodyPr>
            <a:noAutofit/>
          </a:bodyPr>
          <a:lstStyle/>
          <a:p>
            <a:r>
              <a:rPr lang="en-AU" sz="4000" i="1" dirty="0" smtClean="0"/>
              <a:t>State </a:t>
            </a:r>
            <a:r>
              <a:rPr lang="en-AU" sz="4000" i="1" dirty="0"/>
              <a:t>of Victoria v </a:t>
            </a:r>
            <a:r>
              <a:rPr lang="en-AU" sz="4000" i="1" dirty="0" err="1"/>
              <a:t>Tymbook</a:t>
            </a:r>
            <a:r>
              <a:rPr lang="en-AU" sz="4000" i="1" dirty="0"/>
              <a:t> Pty Ltd</a:t>
            </a:r>
            <a:r>
              <a:rPr lang="en-AU" sz="4000" dirty="0"/>
              <a:t> </a:t>
            </a:r>
            <a:r>
              <a:rPr lang="en-AU" sz="2800" dirty="0"/>
              <a:t>[2007] VSC 140 </a:t>
            </a:r>
            <a:r>
              <a:rPr lang="en-AU" dirty="0" smtClean="0">
                <a:latin typeface="+mn-lt"/>
              </a:rPr>
              <a:t/>
            </a:r>
            <a:br>
              <a:rPr lang="en-AU" dirty="0" smtClean="0">
                <a:latin typeface="+mn-lt"/>
              </a:rPr>
            </a:br>
            <a:endParaRPr lang="en-AU" sz="28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672" y="2060848"/>
            <a:ext cx="6696744" cy="3600400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AU" sz="2800" b="1" dirty="0">
                <a:solidFill>
                  <a:schemeClr val="tx2"/>
                </a:solidFill>
              </a:rPr>
              <a:t>Agreement </a:t>
            </a:r>
            <a:r>
              <a:rPr lang="en-AU" sz="2800" b="1" dirty="0" smtClean="0">
                <a:solidFill>
                  <a:schemeClr val="tx2"/>
                </a:solidFill>
              </a:rPr>
              <a:t>entitled tenant to auction Theatre prior </a:t>
            </a:r>
            <a:r>
              <a:rPr lang="en-AU" sz="2800" b="1" dirty="0">
                <a:solidFill>
                  <a:schemeClr val="tx2"/>
                </a:solidFill>
              </a:rPr>
              <a:t>to expiration of </a:t>
            </a:r>
            <a:r>
              <a:rPr lang="en-AU" sz="2800" b="1" dirty="0" smtClean="0">
                <a:solidFill>
                  <a:schemeClr val="tx2"/>
                </a:solidFill>
              </a:rPr>
              <a:t>term</a:t>
            </a:r>
            <a:endParaRPr lang="en-AU" sz="2800" b="1" dirty="0">
              <a:solidFill>
                <a:schemeClr val="tx2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AU" sz="2800" b="1" dirty="0">
                <a:solidFill>
                  <a:schemeClr val="tx2"/>
                </a:solidFill>
              </a:rPr>
              <a:t>Court </a:t>
            </a:r>
            <a:r>
              <a:rPr lang="en-AU" sz="2800" b="1" dirty="0" smtClean="0">
                <a:solidFill>
                  <a:schemeClr val="tx2"/>
                </a:solidFill>
              </a:rPr>
              <a:t>said of a subsequent agreement:</a:t>
            </a:r>
            <a:endParaRPr lang="en-AU" sz="2800" b="1" dirty="0">
              <a:solidFill>
                <a:schemeClr val="tx2"/>
              </a:solidFill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AU" sz="2400" b="1" dirty="0">
                <a:solidFill>
                  <a:schemeClr val="tx2"/>
                </a:solidFill>
              </a:rPr>
              <a:t>The tenant was </a:t>
            </a:r>
            <a:r>
              <a:rPr lang="en-AU" sz="2400" b="1" dirty="0" smtClean="0">
                <a:solidFill>
                  <a:schemeClr val="tx2"/>
                </a:solidFill>
              </a:rPr>
              <a:t>Theatre “owner” but rights </a:t>
            </a:r>
            <a:r>
              <a:rPr lang="en-AU" sz="2400" b="1" dirty="0">
                <a:solidFill>
                  <a:schemeClr val="tx2"/>
                </a:solidFill>
              </a:rPr>
              <a:t>attached to that ownership </a:t>
            </a:r>
            <a:r>
              <a:rPr lang="en-AU" sz="2400" b="1" dirty="0" smtClean="0">
                <a:solidFill>
                  <a:schemeClr val="tx2"/>
                </a:solidFill>
              </a:rPr>
              <a:t>are restricted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AU" sz="2400" b="1" dirty="0" smtClean="0">
                <a:solidFill>
                  <a:schemeClr val="tx2"/>
                </a:solidFill>
              </a:rPr>
              <a:t>Tenant’s </a:t>
            </a:r>
            <a:r>
              <a:rPr lang="en-AU" sz="2400" b="1" dirty="0">
                <a:solidFill>
                  <a:schemeClr val="tx2"/>
                </a:solidFill>
              </a:rPr>
              <a:t>rights </a:t>
            </a:r>
            <a:r>
              <a:rPr lang="en-AU" sz="2400" b="1" dirty="0" smtClean="0">
                <a:solidFill>
                  <a:schemeClr val="tx2"/>
                </a:solidFill>
              </a:rPr>
              <a:t>to </a:t>
            </a:r>
            <a:r>
              <a:rPr lang="en-AU" sz="2400" b="1" dirty="0">
                <a:solidFill>
                  <a:schemeClr val="tx2"/>
                </a:solidFill>
              </a:rPr>
              <a:t>the Theatre did not extend beyond the end of its leasehold</a:t>
            </a:r>
          </a:p>
        </p:txBody>
      </p:sp>
    </p:spTree>
    <p:extLst>
      <p:ext uri="{BB962C8B-B14F-4D97-AF65-F5344CB8AC3E}">
        <p14:creationId xmlns:p14="http://schemas.microsoft.com/office/powerpoint/2010/main" val="75169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899592" y="404664"/>
            <a:ext cx="7781042" cy="2088232"/>
          </a:xfrm>
        </p:spPr>
        <p:txBody>
          <a:bodyPr>
            <a:normAutofit/>
          </a:bodyPr>
          <a:lstStyle/>
          <a:p>
            <a:r>
              <a:rPr lang="en-AU" i="1" dirty="0" smtClean="0"/>
              <a:t>draft CLT agreement </a:t>
            </a:r>
            <a:br>
              <a:rPr lang="en-AU" i="1" dirty="0" smtClean="0"/>
            </a:br>
            <a:r>
              <a:rPr lang="en-AU" i="1" dirty="0" smtClean="0"/>
              <a:t>clause 7</a:t>
            </a:r>
            <a:r>
              <a:rPr lang="en-AU" dirty="0" smtClean="0"/>
              <a:t/>
            </a:r>
            <a:br>
              <a:rPr lang="en-AU" dirty="0" smtClean="0"/>
            </a:br>
            <a:endParaRPr lang="en-AU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2060848"/>
            <a:ext cx="7344816" cy="3577952"/>
          </a:xfrm>
        </p:spPr>
        <p:txBody>
          <a:bodyPr>
            <a:noAutofit/>
          </a:bodyPr>
          <a:lstStyle/>
          <a:p>
            <a:pPr marL="457200" indent="-457200" algn="l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AU" sz="2800" b="1" dirty="0" smtClean="0">
                <a:solidFill>
                  <a:schemeClr val="tx2"/>
                </a:solidFill>
              </a:rPr>
              <a:t>Tenant is called “Homeowner”</a:t>
            </a:r>
          </a:p>
          <a:p>
            <a:pPr marL="457200" indent="-457200" algn="l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AU" sz="2800" b="1" dirty="0" smtClean="0">
                <a:solidFill>
                  <a:schemeClr val="tx2"/>
                </a:solidFill>
              </a:rPr>
              <a:t>Homeowner acquires rights to existing fixtures and can install additional fixtures</a:t>
            </a:r>
          </a:p>
          <a:p>
            <a:pPr marL="457200" indent="-457200" algn="l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AU" sz="2800" b="1" smtClean="0">
                <a:solidFill>
                  <a:schemeClr val="tx2"/>
                </a:solidFill>
              </a:rPr>
              <a:t>Tenant </a:t>
            </a:r>
            <a:r>
              <a:rPr lang="en-AU" sz="2800" b="1" dirty="0" smtClean="0">
                <a:solidFill>
                  <a:schemeClr val="tx2"/>
                </a:solidFill>
              </a:rPr>
              <a:t>receives compensation at </a:t>
            </a:r>
            <a:r>
              <a:rPr lang="en-AU" sz="2800" b="1" dirty="0">
                <a:solidFill>
                  <a:schemeClr val="tx2"/>
                </a:solidFill>
              </a:rPr>
              <a:t>tenancy </a:t>
            </a:r>
            <a:r>
              <a:rPr lang="en-AU" sz="2800" b="1" dirty="0" smtClean="0">
                <a:solidFill>
                  <a:schemeClr val="tx2"/>
                </a:solidFill>
              </a:rPr>
              <a:t>end based on price formula   </a:t>
            </a:r>
          </a:p>
          <a:p>
            <a:pPr marL="457200" indent="-457200" algn="l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AU" sz="2800" b="1" dirty="0" smtClean="0">
              <a:solidFill>
                <a:schemeClr val="tx2"/>
              </a:solidFill>
            </a:endParaRPr>
          </a:p>
          <a:p>
            <a:pPr algn="l">
              <a:spcBef>
                <a:spcPts val="1200"/>
              </a:spcBef>
            </a:pPr>
            <a:endParaRPr lang="en-AU" sz="1400" b="1" dirty="0">
              <a:solidFill>
                <a:schemeClr val="tx2"/>
              </a:solidFill>
            </a:endParaRPr>
          </a:p>
          <a:p>
            <a:pPr algn="l"/>
            <a:r>
              <a:rPr lang="en-AU" sz="1600" dirty="0" smtClean="0"/>
              <a:t>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8937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268760"/>
            <a:ext cx="6656784" cy="4589132"/>
          </a:xfrm>
        </p:spPr>
        <p:txBody>
          <a:bodyPr>
            <a:normAutofit/>
          </a:bodyPr>
          <a:lstStyle/>
          <a:p>
            <a:pPr algn="l"/>
            <a:r>
              <a:rPr lang="en-AU" sz="2400" b="1" dirty="0" smtClean="0">
                <a:solidFill>
                  <a:srgbClr val="002060"/>
                </a:solidFill>
              </a:rPr>
              <a:t>“The </a:t>
            </a:r>
            <a:r>
              <a:rPr lang="en-AU" sz="2400" b="1" dirty="0">
                <a:solidFill>
                  <a:srgbClr val="002060"/>
                </a:solidFill>
              </a:rPr>
              <a:t>CLT Classic is not currently possible under Australian law – our law says that ‘fixtures’ (buildings) are part of the land</a:t>
            </a:r>
            <a:r>
              <a:rPr lang="en-AU" sz="2400" b="1" dirty="0" smtClean="0">
                <a:solidFill>
                  <a:srgbClr val="002060"/>
                </a:solidFill>
              </a:rPr>
              <a:t>.” </a:t>
            </a:r>
          </a:p>
          <a:p>
            <a:pPr algn="l"/>
            <a:r>
              <a:rPr lang="en-AU" sz="1400" dirty="0" smtClean="0">
                <a:solidFill>
                  <a:srgbClr val="002060"/>
                </a:solidFill>
              </a:rPr>
              <a:t>Extract </a:t>
            </a:r>
            <a:r>
              <a:rPr lang="en-AU" sz="1400" dirty="0">
                <a:solidFill>
                  <a:srgbClr val="002060"/>
                </a:solidFill>
              </a:rPr>
              <a:t>from </a:t>
            </a:r>
            <a:r>
              <a:rPr lang="en-AU" sz="1400" i="1" dirty="0">
                <a:solidFill>
                  <a:srgbClr val="002060"/>
                </a:solidFill>
              </a:rPr>
              <a:t>Australian Community Land Trust Manual </a:t>
            </a:r>
            <a:r>
              <a:rPr lang="en-AU" sz="1400" dirty="0">
                <a:solidFill>
                  <a:srgbClr val="002060"/>
                </a:solidFill>
              </a:rPr>
              <a:t>(2013) chapter 1 </a:t>
            </a:r>
            <a:r>
              <a:rPr lang="en-AU" sz="1400" dirty="0" smtClean="0">
                <a:solidFill>
                  <a:srgbClr val="002060"/>
                </a:solidFill>
              </a:rPr>
              <a:t>(“Overview</a:t>
            </a:r>
            <a:r>
              <a:rPr lang="en-AU" sz="1400" dirty="0">
                <a:solidFill>
                  <a:srgbClr val="002060"/>
                </a:solidFill>
              </a:rPr>
              <a:t>”) </a:t>
            </a:r>
            <a:endParaRPr lang="en-AU" sz="1400" b="1" dirty="0">
              <a:solidFill>
                <a:srgbClr val="002060"/>
              </a:solidFill>
            </a:endParaRPr>
          </a:p>
          <a:p>
            <a:pPr algn="l"/>
            <a:r>
              <a:rPr lang="en-AU" sz="2400" b="1" dirty="0" smtClean="0">
                <a:solidFill>
                  <a:srgbClr val="002060"/>
                </a:solidFill>
              </a:rPr>
              <a:t> “it </a:t>
            </a:r>
            <a:r>
              <a:rPr lang="en-AU" sz="2400" b="1" dirty="0">
                <a:solidFill>
                  <a:srgbClr val="002060"/>
                </a:solidFill>
              </a:rPr>
              <a:t>[is] impossible under Residential Tenancies legislation for the Resident … to be compensated for the value of improvements on termination of the lease …. Attempting to enforce or enact such activities </a:t>
            </a:r>
            <a:r>
              <a:rPr lang="en-AU" sz="2400" b="1" dirty="0" smtClean="0">
                <a:solidFill>
                  <a:srgbClr val="002060"/>
                </a:solidFill>
              </a:rPr>
              <a:t>… might </a:t>
            </a:r>
            <a:r>
              <a:rPr lang="en-AU" sz="2400" b="1" dirty="0">
                <a:solidFill>
                  <a:srgbClr val="002060"/>
                </a:solidFill>
              </a:rPr>
              <a:t>leave CLTs vulnerable to fines and criminal </a:t>
            </a:r>
            <a:r>
              <a:rPr lang="en-AU" sz="2400" b="1">
                <a:solidFill>
                  <a:srgbClr val="002060"/>
                </a:solidFill>
              </a:rPr>
              <a:t>penalty</a:t>
            </a:r>
            <a:r>
              <a:rPr lang="en-AU" sz="2400" b="1" smtClean="0">
                <a:solidFill>
                  <a:srgbClr val="002060"/>
                </a:solidFill>
              </a:rPr>
              <a:t>.”  </a:t>
            </a:r>
            <a:endParaRPr lang="en-AU" sz="1400" dirty="0" smtClean="0">
              <a:solidFill>
                <a:srgbClr val="002060"/>
              </a:solidFill>
            </a:endParaRPr>
          </a:p>
          <a:p>
            <a:pPr algn="l"/>
            <a:r>
              <a:rPr lang="en-AU" sz="1400" dirty="0" smtClean="0">
                <a:solidFill>
                  <a:srgbClr val="002060"/>
                </a:solidFill>
              </a:rPr>
              <a:t>Extract </a:t>
            </a:r>
            <a:r>
              <a:rPr lang="en-AU" sz="1400" dirty="0">
                <a:solidFill>
                  <a:srgbClr val="002060"/>
                </a:solidFill>
              </a:rPr>
              <a:t>from </a:t>
            </a:r>
            <a:r>
              <a:rPr lang="en-AU" sz="1400" i="1" dirty="0">
                <a:solidFill>
                  <a:srgbClr val="002060"/>
                </a:solidFill>
              </a:rPr>
              <a:t>Australian Community Land Trust Manual </a:t>
            </a:r>
            <a:r>
              <a:rPr lang="en-AU" sz="1400" dirty="0">
                <a:solidFill>
                  <a:srgbClr val="002060"/>
                </a:solidFill>
              </a:rPr>
              <a:t>(2013) </a:t>
            </a:r>
            <a:r>
              <a:rPr lang="en-AU" sz="1400" dirty="0" smtClean="0">
                <a:solidFill>
                  <a:srgbClr val="002060"/>
                </a:solidFill>
              </a:rPr>
              <a:t>chapter 4 (“Legal considerations”)</a:t>
            </a:r>
            <a:r>
              <a:rPr lang="en-AU" sz="1400" dirty="0"/>
              <a:t/>
            </a:r>
            <a:br>
              <a:rPr lang="en-AU" sz="1400" dirty="0"/>
            </a:br>
            <a:endParaRPr lang="en-AU" sz="1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610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3568" y="404665"/>
            <a:ext cx="7772400" cy="1296144"/>
          </a:xfrm>
        </p:spPr>
        <p:txBody>
          <a:bodyPr>
            <a:normAutofit fontScale="90000"/>
          </a:bodyPr>
          <a:lstStyle/>
          <a:p>
            <a:r>
              <a:rPr lang="en-AU" i="1" dirty="0" smtClean="0"/>
              <a:t>Residential </a:t>
            </a:r>
            <a:r>
              <a:rPr lang="en-AU" i="1" dirty="0"/>
              <a:t>Tenancies Act 1997 </a:t>
            </a:r>
            <a:r>
              <a:rPr lang="en-AU" dirty="0"/>
              <a:t>(Vic)</a:t>
            </a:r>
            <a:br>
              <a:rPr lang="en-AU" dirty="0"/>
            </a:br>
            <a:endParaRPr lang="en-AU" sz="22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772816"/>
            <a:ext cx="6656784" cy="4085076"/>
          </a:xfrm>
        </p:spPr>
        <p:txBody>
          <a:bodyPr>
            <a:normAutofit/>
          </a:bodyPr>
          <a:lstStyle/>
          <a:p>
            <a:pPr algn="l"/>
            <a:r>
              <a:rPr lang="en-AU" sz="2400" b="1" dirty="0" smtClean="0">
                <a:solidFill>
                  <a:srgbClr val="002060"/>
                </a:solidFill>
              </a:rPr>
              <a:t>Section 64: </a:t>
            </a:r>
            <a:r>
              <a:rPr lang="en-AU" sz="2400" b="1" dirty="0">
                <a:solidFill>
                  <a:srgbClr val="002060"/>
                </a:solidFill>
              </a:rPr>
              <a:t>  </a:t>
            </a:r>
            <a:endParaRPr lang="en-AU" sz="2400" b="1" dirty="0" smtClean="0">
              <a:solidFill>
                <a:srgbClr val="002060"/>
              </a:solidFill>
            </a:endParaRPr>
          </a:p>
          <a:p>
            <a:pPr algn="l"/>
            <a:r>
              <a:rPr lang="en-AU" sz="2400" b="1" dirty="0">
                <a:solidFill>
                  <a:srgbClr val="002060"/>
                </a:solidFill>
              </a:rPr>
              <a:t> </a:t>
            </a:r>
            <a:r>
              <a:rPr lang="en-AU" sz="2400" b="1" dirty="0" smtClean="0">
                <a:solidFill>
                  <a:srgbClr val="002060"/>
                </a:solidFill>
              </a:rPr>
              <a:t>(2) A tenant who </a:t>
            </a:r>
            <a:r>
              <a:rPr lang="en-AU" sz="2400" b="1" dirty="0">
                <a:solidFill>
                  <a:srgbClr val="002060"/>
                </a:solidFill>
              </a:rPr>
              <a:t>has installed fixtures </a:t>
            </a:r>
            <a:r>
              <a:rPr lang="en-AU" sz="2400" b="1" dirty="0" smtClean="0">
                <a:solidFill>
                  <a:srgbClr val="002060"/>
                </a:solidFill>
              </a:rPr>
              <a:t>or</a:t>
            </a:r>
          </a:p>
          <a:p>
            <a:pPr algn="l">
              <a:spcBef>
                <a:spcPts val="0"/>
              </a:spcBef>
            </a:pPr>
            <a:r>
              <a:rPr lang="en-AU" sz="2400" b="1" dirty="0">
                <a:solidFill>
                  <a:srgbClr val="002060"/>
                </a:solidFill>
              </a:rPr>
              <a:t> </a:t>
            </a:r>
            <a:r>
              <a:rPr lang="en-AU" sz="2400" b="1" dirty="0" smtClean="0">
                <a:solidFill>
                  <a:srgbClr val="002060"/>
                </a:solidFill>
              </a:rPr>
              <a:t>        renovated the premises must: </a:t>
            </a:r>
            <a:endParaRPr lang="en-AU" sz="2400" b="1" dirty="0">
              <a:solidFill>
                <a:srgbClr val="002060"/>
              </a:solidFill>
            </a:endParaRPr>
          </a:p>
          <a:p>
            <a:pPr algn="l">
              <a:spcBef>
                <a:spcPts val="600"/>
              </a:spcBef>
            </a:pPr>
            <a:r>
              <a:rPr lang="en-AU" sz="2400" b="1" dirty="0">
                <a:solidFill>
                  <a:srgbClr val="002060"/>
                </a:solidFill>
              </a:rPr>
              <a:t>  </a:t>
            </a:r>
            <a:r>
              <a:rPr lang="en-AU" sz="2400" b="1" dirty="0" smtClean="0">
                <a:solidFill>
                  <a:srgbClr val="002060"/>
                </a:solidFill>
              </a:rPr>
              <a:t>       (</a:t>
            </a:r>
            <a:r>
              <a:rPr lang="en-AU" sz="2400" b="1" dirty="0">
                <a:solidFill>
                  <a:srgbClr val="002060"/>
                </a:solidFill>
              </a:rPr>
              <a:t>a)   </a:t>
            </a:r>
            <a:r>
              <a:rPr lang="en-AU" sz="2400" b="1" dirty="0" smtClean="0">
                <a:solidFill>
                  <a:srgbClr val="002060"/>
                </a:solidFill>
              </a:rPr>
              <a:t>restore </a:t>
            </a:r>
            <a:r>
              <a:rPr lang="en-AU" sz="2400" b="1" dirty="0">
                <a:solidFill>
                  <a:srgbClr val="002060"/>
                </a:solidFill>
              </a:rPr>
              <a:t>the premises to the condition </a:t>
            </a:r>
            <a:endParaRPr lang="en-AU" sz="2400" b="1" dirty="0" smtClean="0">
              <a:solidFill>
                <a:srgbClr val="002060"/>
              </a:solidFill>
            </a:endParaRPr>
          </a:p>
          <a:p>
            <a:pPr algn="l">
              <a:spcBef>
                <a:spcPts val="0"/>
              </a:spcBef>
            </a:pPr>
            <a:r>
              <a:rPr lang="en-AU" sz="2400" b="1" dirty="0">
                <a:solidFill>
                  <a:srgbClr val="002060"/>
                </a:solidFill>
              </a:rPr>
              <a:t>	 </a:t>
            </a:r>
            <a:r>
              <a:rPr lang="en-AU" sz="2400" b="1" dirty="0" smtClean="0">
                <a:solidFill>
                  <a:srgbClr val="002060"/>
                </a:solidFill>
              </a:rPr>
              <a:t>   they were </a:t>
            </a:r>
            <a:r>
              <a:rPr lang="en-AU" sz="2400" b="1" dirty="0">
                <a:solidFill>
                  <a:srgbClr val="002060"/>
                </a:solidFill>
              </a:rPr>
              <a:t>in immediately </a:t>
            </a:r>
            <a:r>
              <a:rPr lang="en-AU" sz="2400" b="1" dirty="0" smtClean="0">
                <a:solidFill>
                  <a:srgbClr val="002060"/>
                </a:solidFill>
              </a:rPr>
              <a:t>before; </a:t>
            </a:r>
            <a:r>
              <a:rPr lang="en-AU" sz="2400" b="1" dirty="0">
                <a:solidFill>
                  <a:srgbClr val="002060"/>
                </a:solidFill>
              </a:rPr>
              <a:t>or </a:t>
            </a:r>
          </a:p>
          <a:p>
            <a:pPr algn="l"/>
            <a:r>
              <a:rPr lang="en-AU" sz="2400" b="1" dirty="0" smtClean="0">
                <a:solidFill>
                  <a:srgbClr val="002060"/>
                </a:solidFill>
              </a:rPr>
              <a:t>         (</a:t>
            </a:r>
            <a:r>
              <a:rPr lang="en-AU" sz="2400" b="1" dirty="0">
                <a:solidFill>
                  <a:srgbClr val="002060"/>
                </a:solidFill>
              </a:rPr>
              <a:t>b)  </a:t>
            </a:r>
            <a:r>
              <a:rPr lang="en-AU" sz="2400" b="1" dirty="0" smtClean="0">
                <a:solidFill>
                  <a:srgbClr val="002060"/>
                </a:solidFill>
              </a:rPr>
              <a:t>  pay </a:t>
            </a:r>
            <a:r>
              <a:rPr lang="en-AU" sz="2400" b="1" dirty="0">
                <a:solidFill>
                  <a:srgbClr val="002060"/>
                </a:solidFill>
              </a:rPr>
              <a:t>the </a:t>
            </a:r>
            <a:r>
              <a:rPr lang="en-AU" sz="2400" b="1" dirty="0" smtClean="0">
                <a:solidFill>
                  <a:srgbClr val="002060"/>
                </a:solidFill>
              </a:rPr>
              <a:t>landlord </a:t>
            </a:r>
            <a:r>
              <a:rPr lang="en-AU" sz="2400" b="1" dirty="0">
                <a:solidFill>
                  <a:srgbClr val="002060"/>
                </a:solidFill>
              </a:rPr>
              <a:t>an amount equal to the  </a:t>
            </a:r>
            <a:endParaRPr lang="en-AU" sz="2400" b="1" dirty="0" smtClean="0">
              <a:solidFill>
                <a:srgbClr val="002060"/>
              </a:solidFill>
            </a:endParaRPr>
          </a:p>
          <a:p>
            <a:pPr algn="l">
              <a:spcBef>
                <a:spcPts val="0"/>
              </a:spcBef>
            </a:pPr>
            <a:r>
              <a:rPr lang="en-AU" sz="2400" b="1" dirty="0">
                <a:solidFill>
                  <a:srgbClr val="002060"/>
                </a:solidFill>
              </a:rPr>
              <a:t> </a:t>
            </a:r>
            <a:r>
              <a:rPr lang="en-AU" sz="2400" b="1" dirty="0" smtClean="0">
                <a:solidFill>
                  <a:srgbClr val="002060"/>
                </a:solidFill>
              </a:rPr>
              <a:t>                 cost of </a:t>
            </a:r>
            <a:r>
              <a:rPr lang="en-AU" sz="2400" b="1" dirty="0">
                <a:solidFill>
                  <a:srgbClr val="002060"/>
                </a:solidFill>
              </a:rPr>
              <a:t>restoring the </a:t>
            </a:r>
            <a:r>
              <a:rPr lang="en-AU" sz="2400" b="1" dirty="0" smtClean="0">
                <a:solidFill>
                  <a:srgbClr val="002060"/>
                </a:solidFill>
              </a:rPr>
              <a:t>premises. </a:t>
            </a:r>
          </a:p>
          <a:p>
            <a:pPr algn="l"/>
            <a:r>
              <a:rPr lang="en-AU" sz="2400" b="1" dirty="0">
                <a:solidFill>
                  <a:srgbClr val="002060"/>
                </a:solidFill>
              </a:rPr>
              <a:t> </a:t>
            </a:r>
            <a:r>
              <a:rPr lang="en-AU" sz="2400" b="1" dirty="0" smtClean="0">
                <a:solidFill>
                  <a:srgbClr val="002060"/>
                </a:solidFill>
              </a:rPr>
              <a:t>(</a:t>
            </a:r>
            <a:r>
              <a:rPr lang="en-AU" sz="2400" b="1" dirty="0">
                <a:solidFill>
                  <a:srgbClr val="002060"/>
                </a:solidFill>
              </a:rPr>
              <a:t>3)  </a:t>
            </a:r>
            <a:r>
              <a:rPr lang="en-AU" sz="2400" b="1" dirty="0" smtClean="0">
                <a:solidFill>
                  <a:srgbClr val="002060"/>
                </a:solidFill>
              </a:rPr>
              <a:t>Subsection </a:t>
            </a:r>
            <a:r>
              <a:rPr lang="en-AU" sz="2400" b="1" dirty="0">
                <a:solidFill>
                  <a:srgbClr val="002060"/>
                </a:solidFill>
              </a:rPr>
              <a:t>(2) does not apply </a:t>
            </a:r>
            <a:r>
              <a:rPr lang="en-AU" sz="2400" b="1" dirty="0" smtClean="0">
                <a:solidFill>
                  <a:srgbClr val="002060"/>
                </a:solidFill>
              </a:rPr>
              <a:t>if the tenancy</a:t>
            </a:r>
          </a:p>
          <a:p>
            <a:pPr algn="l">
              <a:spcBef>
                <a:spcPts val="0"/>
              </a:spcBef>
            </a:pPr>
            <a:r>
              <a:rPr lang="en-AU" sz="2400" b="1" dirty="0">
                <a:solidFill>
                  <a:srgbClr val="002060"/>
                </a:solidFill>
              </a:rPr>
              <a:t> </a:t>
            </a:r>
            <a:r>
              <a:rPr lang="en-AU" sz="2400" b="1" dirty="0" smtClean="0">
                <a:solidFill>
                  <a:srgbClr val="002060"/>
                </a:solidFill>
              </a:rPr>
              <a:t>       agreement otherwise provides. </a:t>
            </a:r>
          </a:p>
        </p:txBody>
      </p:sp>
    </p:spTree>
    <p:extLst>
      <p:ext uri="{BB962C8B-B14F-4D97-AF65-F5344CB8AC3E}">
        <p14:creationId xmlns:p14="http://schemas.microsoft.com/office/powerpoint/2010/main" val="121643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3568" y="620688"/>
            <a:ext cx="7772400" cy="1872207"/>
          </a:xfrm>
        </p:spPr>
        <p:txBody>
          <a:bodyPr>
            <a:normAutofit/>
          </a:bodyPr>
          <a:lstStyle/>
          <a:p>
            <a:pPr marL="457200" indent="-457200">
              <a:spcBef>
                <a:spcPts val="1800"/>
              </a:spcBef>
            </a:pPr>
            <a:r>
              <a:rPr lang="en-AU" dirty="0" smtClean="0"/>
              <a:t>A CLT prescribed form long term tenancy agreement? 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2852936"/>
            <a:ext cx="7056784" cy="2088232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en-AU" sz="8900" b="1" dirty="0">
                <a:solidFill>
                  <a:srgbClr val="002060"/>
                </a:solidFill>
              </a:rPr>
              <a:t>Q: Whether clause 7 of the draft CLT Agreement is consistent with an “agreement” under section 64(3) of the RTA</a:t>
            </a:r>
            <a:r>
              <a:rPr lang="en-AU" sz="8900" b="1" dirty="0" smtClean="0">
                <a:solidFill>
                  <a:srgbClr val="002060"/>
                </a:solidFill>
              </a:rPr>
              <a:t>?</a:t>
            </a:r>
          </a:p>
          <a:p>
            <a:pPr algn="l"/>
            <a:r>
              <a:rPr lang="en-AU" sz="5600" dirty="0">
                <a:solidFill>
                  <a:srgbClr val="002060"/>
                </a:solidFill>
              </a:rPr>
              <a:t>DF Mortimer letter February 2018</a:t>
            </a:r>
          </a:p>
          <a:p>
            <a:pPr algn="l"/>
            <a:endParaRPr lang="en-AU" sz="8900" b="1" dirty="0">
              <a:solidFill>
                <a:srgbClr val="002060"/>
              </a:solidFill>
            </a:endParaRPr>
          </a:p>
          <a:p>
            <a:pPr algn="l"/>
            <a:r>
              <a:rPr lang="en-AU" sz="8900" b="1" dirty="0">
                <a:solidFill>
                  <a:srgbClr val="002060"/>
                </a:solidFill>
              </a:rPr>
              <a:t>A: Clause 7 of the draft CLT agreement is not necessarily inconsistent with section 64 of the RTA, noting the qualification in section </a:t>
            </a:r>
            <a:r>
              <a:rPr lang="en-AU" sz="8900" b="1" dirty="0" smtClean="0">
                <a:solidFill>
                  <a:srgbClr val="002060"/>
                </a:solidFill>
              </a:rPr>
              <a:t>64(3).</a:t>
            </a:r>
            <a:endParaRPr lang="en-AU" sz="8900" b="1" dirty="0">
              <a:solidFill>
                <a:srgbClr val="002060"/>
              </a:solidFill>
            </a:endParaRPr>
          </a:p>
          <a:p>
            <a:pPr algn="l"/>
            <a:r>
              <a:rPr lang="en-AU" sz="5600" dirty="0">
                <a:solidFill>
                  <a:srgbClr val="002060"/>
                </a:solidFill>
              </a:rPr>
              <a:t>CAV </a:t>
            </a:r>
            <a:r>
              <a:rPr lang="en-AU" sz="5600" dirty="0" smtClean="0">
                <a:solidFill>
                  <a:srgbClr val="002060"/>
                </a:solidFill>
              </a:rPr>
              <a:t>letter </a:t>
            </a:r>
            <a:r>
              <a:rPr lang="en-AU" sz="5600" dirty="0">
                <a:solidFill>
                  <a:srgbClr val="002060"/>
                </a:solidFill>
              </a:rPr>
              <a:t>October 2018</a:t>
            </a:r>
          </a:p>
          <a:p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575738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785795"/>
            <a:ext cx="7772400" cy="2143139"/>
          </a:xfrm>
        </p:spPr>
        <p:txBody>
          <a:bodyPr>
            <a:normAutofit/>
          </a:bodyPr>
          <a:lstStyle/>
          <a:p>
            <a:r>
              <a:rPr lang="en-AU" dirty="0">
                <a:latin typeface="+mn-lt"/>
              </a:rPr>
              <a:t>Thankyou for coming to this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714620"/>
            <a:ext cx="6400800" cy="3143272"/>
          </a:xfrm>
        </p:spPr>
        <p:txBody>
          <a:bodyPr>
            <a:normAutofit/>
          </a:bodyPr>
          <a:lstStyle/>
          <a:p>
            <a:endParaRPr lang="en-AU" sz="2800" dirty="0" smtClean="0"/>
          </a:p>
          <a:p>
            <a:r>
              <a:rPr lang="en-AU" sz="2400" b="1" dirty="0">
                <a:solidFill>
                  <a:schemeClr val="tx2"/>
                </a:solidFill>
              </a:rPr>
              <a:t>For further information on this presentation please contact</a:t>
            </a:r>
          </a:p>
          <a:p>
            <a:r>
              <a:rPr lang="en-AU" sz="2400" b="1" dirty="0">
                <a:solidFill>
                  <a:schemeClr val="tx2"/>
                </a:solidFill>
              </a:rPr>
              <a:t>Derek Mortimer</a:t>
            </a:r>
          </a:p>
          <a:p>
            <a:r>
              <a:rPr lang="en-AU" sz="2400" b="1" smtClean="0">
                <a:solidFill>
                  <a:schemeClr val="tx2"/>
                </a:solidFill>
              </a:rPr>
              <a:t>(03) 9370 </a:t>
            </a:r>
            <a:r>
              <a:rPr lang="en-AU" sz="2400" b="1" dirty="0">
                <a:solidFill>
                  <a:schemeClr val="tx2"/>
                </a:solidFill>
              </a:rPr>
              <a:t>9333</a:t>
            </a:r>
          </a:p>
          <a:p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137130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476672"/>
            <a:ext cx="7772400" cy="1368152"/>
          </a:xfrm>
        </p:spPr>
        <p:txBody>
          <a:bodyPr>
            <a:noAutofit/>
          </a:bodyPr>
          <a:lstStyle/>
          <a:p>
            <a:r>
              <a:rPr lang="en-AU" dirty="0" smtClean="0">
                <a:latin typeface="+mn-lt"/>
              </a:rPr>
              <a:t/>
            </a:r>
            <a:br>
              <a:rPr lang="en-AU" dirty="0" smtClean="0">
                <a:latin typeface="+mn-lt"/>
              </a:rPr>
            </a:br>
            <a:r>
              <a:rPr lang="en-AU" dirty="0" smtClean="0">
                <a:latin typeface="+mn-lt"/>
              </a:rPr>
              <a:t/>
            </a:r>
            <a:br>
              <a:rPr lang="en-AU" dirty="0" smtClean="0">
                <a:latin typeface="+mn-lt"/>
              </a:rPr>
            </a:br>
            <a:r>
              <a:rPr lang="en-AU" dirty="0">
                <a:latin typeface="+mn-lt"/>
              </a:rPr>
              <a:t/>
            </a:r>
            <a:br>
              <a:rPr lang="en-AU" dirty="0">
                <a:latin typeface="+mn-lt"/>
              </a:rPr>
            </a:br>
            <a:r>
              <a:rPr lang="en-AU" dirty="0">
                <a:latin typeface="+mn-lt"/>
              </a:rPr>
              <a:t>T</a:t>
            </a:r>
            <a:r>
              <a:rPr lang="en-AU" dirty="0" smtClean="0">
                <a:latin typeface="+mn-lt"/>
              </a:rPr>
              <a:t>he Agreement</a:t>
            </a:r>
            <a:br>
              <a:rPr lang="en-AU" dirty="0" smtClean="0">
                <a:latin typeface="+mn-lt"/>
              </a:rPr>
            </a:br>
            <a:r>
              <a:rPr lang="en-AU" dirty="0" smtClean="0">
                <a:latin typeface="+mn-lt"/>
              </a:rPr>
              <a:t/>
            </a:r>
            <a:br>
              <a:rPr lang="en-AU" dirty="0" smtClean="0">
                <a:latin typeface="+mn-lt"/>
              </a:rPr>
            </a:br>
            <a:r>
              <a:rPr lang="en-AU" dirty="0" smtClean="0">
                <a:latin typeface="+mn-lt"/>
              </a:rPr>
              <a:t/>
            </a:r>
            <a:br>
              <a:rPr lang="en-AU" dirty="0" smtClean="0">
                <a:latin typeface="+mn-lt"/>
              </a:rPr>
            </a:br>
            <a:endParaRPr lang="en-AU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5616" y="1988840"/>
            <a:ext cx="6688832" cy="3816424"/>
          </a:xfrm>
        </p:spPr>
        <p:txBody>
          <a:bodyPr>
            <a:normAutofit fontScale="47500" lnSpcReduction="20000"/>
          </a:bodyPr>
          <a:lstStyle/>
          <a:p>
            <a:pPr algn="l"/>
            <a:endParaRPr lang="en-AU" sz="2800" dirty="0" smtClean="0"/>
          </a:p>
          <a:p>
            <a:pPr algn="l"/>
            <a:r>
              <a:rPr lang="en-AU" sz="4400" b="1" dirty="0">
                <a:solidFill>
                  <a:srgbClr val="002060"/>
                </a:solidFill>
              </a:rPr>
              <a:t>That Derek has built a dwelling on part of the land, which dwelling is made </a:t>
            </a:r>
            <a:r>
              <a:rPr lang="en-AU" sz="4400" b="1" dirty="0" smtClean="0">
                <a:solidFill>
                  <a:srgbClr val="002060"/>
                </a:solidFill>
              </a:rPr>
              <a:t>of </a:t>
            </a:r>
            <a:r>
              <a:rPr lang="en-AU" sz="4400" b="1" dirty="0">
                <a:solidFill>
                  <a:srgbClr val="002060"/>
                </a:solidFill>
              </a:rPr>
              <a:t>mud brick and iron roof </a:t>
            </a:r>
            <a:r>
              <a:rPr lang="en-AU" sz="4400" b="1" dirty="0" smtClean="0">
                <a:solidFill>
                  <a:srgbClr val="002060"/>
                </a:solidFill>
              </a:rPr>
              <a:t>(hereinafter “the </a:t>
            </a:r>
            <a:r>
              <a:rPr lang="en-AU" sz="4400" b="1" dirty="0">
                <a:solidFill>
                  <a:srgbClr val="002060"/>
                </a:solidFill>
              </a:rPr>
              <a:t>dwelling</a:t>
            </a:r>
            <a:r>
              <a:rPr lang="en-AU" sz="4400" b="1" dirty="0" smtClean="0">
                <a:solidFill>
                  <a:srgbClr val="002060"/>
                </a:solidFill>
              </a:rPr>
              <a:t>”);</a:t>
            </a:r>
          </a:p>
          <a:p>
            <a:pPr algn="l"/>
            <a:endParaRPr lang="en-AU" sz="4400" b="1" dirty="0" smtClean="0">
              <a:solidFill>
                <a:srgbClr val="002060"/>
              </a:solidFill>
            </a:endParaRPr>
          </a:p>
          <a:p>
            <a:pPr algn="l"/>
            <a:r>
              <a:rPr lang="en-AU" sz="4400" b="1" dirty="0" smtClean="0">
                <a:solidFill>
                  <a:srgbClr val="002060"/>
                </a:solidFill>
              </a:rPr>
              <a:t>Derek may reside in </a:t>
            </a:r>
            <a:r>
              <a:rPr lang="en-AU" sz="4400" b="1" dirty="0">
                <a:solidFill>
                  <a:srgbClr val="002060"/>
                </a:solidFill>
              </a:rPr>
              <a:t>the dwelling until the land is sold and on receipt of not less than 60 days notice he will vacate the dwelling and cease all </a:t>
            </a:r>
            <a:r>
              <a:rPr lang="en-AU" sz="4400" b="1" dirty="0" smtClean="0">
                <a:solidFill>
                  <a:srgbClr val="002060"/>
                </a:solidFill>
              </a:rPr>
              <a:t>occupation;</a:t>
            </a:r>
          </a:p>
          <a:p>
            <a:pPr algn="l"/>
            <a:endParaRPr lang="en-AU" sz="4400" b="1" dirty="0">
              <a:solidFill>
                <a:srgbClr val="002060"/>
              </a:solidFill>
            </a:endParaRPr>
          </a:p>
          <a:p>
            <a:pPr algn="l"/>
            <a:r>
              <a:rPr lang="en-AU" sz="4400" b="1" dirty="0">
                <a:solidFill>
                  <a:srgbClr val="002060"/>
                </a:solidFill>
              </a:rPr>
              <a:t>Derek </a:t>
            </a:r>
            <a:r>
              <a:rPr lang="en-AU" sz="4400" b="1" dirty="0" smtClean="0">
                <a:solidFill>
                  <a:srgbClr val="002060"/>
                </a:solidFill>
              </a:rPr>
              <a:t>is </a:t>
            </a:r>
            <a:r>
              <a:rPr lang="en-AU" sz="4400" b="1" dirty="0">
                <a:solidFill>
                  <a:srgbClr val="002060"/>
                </a:solidFill>
              </a:rPr>
              <a:t>entitled to remove the dwelling from the land provided </a:t>
            </a:r>
            <a:r>
              <a:rPr lang="en-AU" sz="4400" b="1" dirty="0" smtClean="0">
                <a:solidFill>
                  <a:srgbClr val="002060"/>
                </a:solidFill>
              </a:rPr>
              <a:t>the </a:t>
            </a:r>
            <a:r>
              <a:rPr lang="en-AU" sz="4400" b="1" dirty="0">
                <a:solidFill>
                  <a:srgbClr val="002060"/>
                </a:solidFill>
              </a:rPr>
              <a:t>dwelling site </a:t>
            </a:r>
            <a:r>
              <a:rPr lang="en-AU" sz="4400" b="1" dirty="0" smtClean="0">
                <a:solidFill>
                  <a:srgbClr val="002060"/>
                </a:solidFill>
              </a:rPr>
              <a:t>is </a:t>
            </a:r>
            <a:r>
              <a:rPr lang="en-AU" sz="4400" b="1" dirty="0">
                <a:solidFill>
                  <a:srgbClr val="002060"/>
                </a:solidFill>
              </a:rPr>
              <a:t>left in </a:t>
            </a:r>
            <a:r>
              <a:rPr lang="en-AU" sz="4400" b="1" dirty="0" smtClean="0">
                <a:solidFill>
                  <a:srgbClr val="002060"/>
                </a:solidFill>
              </a:rPr>
              <a:t>clean </a:t>
            </a:r>
            <a:r>
              <a:rPr lang="en-AU" sz="4400" b="1" dirty="0">
                <a:solidFill>
                  <a:srgbClr val="002060"/>
                </a:solidFill>
              </a:rPr>
              <a:t>and tidy </a:t>
            </a:r>
            <a:r>
              <a:rPr lang="en-AU" sz="4400" b="1" dirty="0" smtClean="0">
                <a:solidFill>
                  <a:srgbClr val="002060"/>
                </a:solidFill>
              </a:rPr>
              <a:t>condition.</a:t>
            </a:r>
            <a:endParaRPr lang="en-US" sz="4400" b="1" dirty="0" smtClean="0">
              <a:solidFill>
                <a:srgbClr val="002060"/>
              </a:solidFill>
            </a:endParaRPr>
          </a:p>
          <a:p>
            <a:endParaRPr lang="en-AU" sz="4400" dirty="0"/>
          </a:p>
          <a:p>
            <a:pPr marL="457200" indent="-457200">
              <a:buFont typeface="Arial" pitchFamily="34" charset="0"/>
              <a:buChar char="•"/>
            </a:pPr>
            <a:endParaRPr lang="en-A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899592" y="836712"/>
            <a:ext cx="7781042" cy="864096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Benefits from property</a:t>
            </a:r>
            <a:br>
              <a:rPr lang="en-AU" dirty="0" smtClean="0"/>
            </a:br>
            <a:endParaRPr lang="en-AU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1844824"/>
            <a:ext cx="7344816" cy="3960440"/>
          </a:xfrm>
        </p:spPr>
        <p:txBody>
          <a:bodyPr>
            <a:no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AU" sz="2200" b="1" dirty="0">
                <a:solidFill>
                  <a:srgbClr val="002060"/>
                </a:solidFill>
              </a:rPr>
              <a:t>Main residence exempt from </a:t>
            </a:r>
            <a:r>
              <a:rPr lang="en-AU" sz="2200" b="1" dirty="0" smtClean="0">
                <a:solidFill>
                  <a:srgbClr val="002060"/>
                </a:solidFill>
              </a:rPr>
              <a:t>Capital Gains Tax </a:t>
            </a:r>
            <a:r>
              <a:rPr lang="en-AU" sz="2200" b="1" dirty="0">
                <a:solidFill>
                  <a:srgbClr val="002060"/>
                </a:solidFill>
              </a:rPr>
              <a:t>on disposal </a:t>
            </a:r>
            <a:r>
              <a:rPr lang="en-AU" sz="2200" b="1" dirty="0" smtClean="0">
                <a:solidFill>
                  <a:srgbClr val="002060"/>
                </a:solidFill>
              </a:rPr>
              <a:t>         </a:t>
            </a:r>
            <a:r>
              <a:rPr lang="en-AU" sz="1400" i="1" dirty="0" smtClean="0">
                <a:solidFill>
                  <a:srgbClr val="002060"/>
                </a:solidFill>
              </a:rPr>
              <a:t>Income </a:t>
            </a:r>
            <a:r>
              <a:rPr lang="en-AU" sz="1400" i="1" dirty="0">
                <a:solidFill>
                  <a:srgbClr val="002060"/>
                </a:solidFill>
              </a:rPr>
              <a:t>Tax Assessment Act 1997 </a:t>
            </a:r>
            <a:r>
              <a:rPr lang="en-AU" sz="1400" dirty="0">
                <a:solidFill>
                  <a:srgbClr val="002060"/>
                </a:solidFill>
              </a:rPr>
              <a:t>(</a:t>
            </a:r>
            <a:r>
              <a:rPr lang="en-AU" sz="1400" dirty="0" err="1">
                <a:solidFill>
                  <a:srgbClr val="002060"/>
                </a:solidFill>
              </a:rPr>
              <a:t>Cth</a:t>
            </a:r>
            <a:r>
              <a:rPr lang="en-AU" sz="1400" dirty="0">
                <a:solidFill>
                  <a:srgbClr val="002060"/>
                </a:solidFill>
              </a:rPr>
              <a:t>) </a:t>
            </a:r>
            <a:r>
              <a:rPr lang="en-AU" sz="1400" dirty="0" smtClean="0">
                <a:solidFill>
                  <a:srgbClr val="002060"/>
                </a:solidFill>
              </a:rPr>
              <a:t>s118-100</a:t>
            </a:r>
          </a:p>
          <a:p>
            <a:pPr algn="l">
              <a:spcBef>
                <a:spcPts val="0"/>
              </a:spcBef>
            </a:pPr>
            <a:endParaRPr lang="en-AU" sz="1400" dirty="0" smtClean="0">
              <a:solidFill>
                <a:srgbClr val="002060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AU" sz="2200" b="1" dirty="0" smtClean="0">
                <a:solidFill>
                  <a:srgbClr val="002060"/>
                </a:solidFill>
              </a:rPr>
              <a:t>an </a:t>
            </a:r>
            <a:r>
              <a:rPr lang="en-AU" sz="2200" b="1" dirty="0">
                <a:solidFill>
                  <a:srgbClr val="002060"/>
                </a:solidFill>
              </a:rPr>
              <a:t>institution essential for the realisation of liberty </a:t>
            </a:r>
            <a:endParaRPr lang="en-AU" sz="2200" b="1" dirty="0" smtClean="0">
              <a:solidFill>
                <a:srgbClr val="002060"/>
              </a:solidFill>
            </a:endParaRPr>
          </a:p>
          <a:p>
            <a:pPr algn="l"/>
            <a:r>
              <a:rPr lang="en-AU" sz="1400" i="1" dirty="0" smtClean="0">
                <a:solidFill>
                  <a:srgbClr val="002060"/>
                </a:solidFill>
              </a:rPr>
              <a:t>            </a:t>
            </a:r>
            <a:r>
              <a:rPr lang="en-AU" sz="1400" dirty="0">
                <a:solidFill>
                  <a:srgbClr val="002060"/>
                </a:solidFill>
              </a:rPr>
              <a:t>Georg </a:t>
            </a:r>
            <a:r>
              <a:rPr lang="en-AU" sz="1400" dirty="0" err="1">
                <a:solidFill>
                  <a:srgbClr val="002060"/>
                </a:solidFill>
              </a:rPr>
              <a:t>Freidrich</a:t>
            </a:r>
            <a:r>
              <a:rPr lang="en-AU" sz="1400" dirty="0">
                <a:solidFill>
                  <a:srgbClr val="002060"/>
                </a:solidFill>
              </a:rPr>
              <a:t> Hegel</a:t>
            </a:r>
            <a:r>
              <a:rPr lang="en-US" sz="1400" dirty="0">
                <a:solidFill>
                  <a:srgbClr val="002060"/>
                </a:solidFill>
              </a:rPr>
              <a:t> </a:t>
            </a:r>
            <a:r>
              <a:rPr lang="en-US" sz="1400" i="1" dirty="0">
                <a:solidFill>
                  <a:srgbClr val="002060"/>
                </a:solidFill>
              </a:rPr>
              <a:t>Philosophy of Right </a:t>
            </a:r>
            <a:r>
              <a:rPr lang="en-GB" sz="1400" dirty="0">
                <a:solidFill>
                  <a:srgbClr val="002060"/>
                </a:solidFill>
              </a:rPr>
              <a:t>(1821)</a:t>
            </a:r>
          </a:p>
          <a:p>
            <a:pPr algn="l">
              <a:spcBef>
                <a:spcPts val="0"/>
              </a:spcBef>
            </a:pPr>
            <a:endParaRPr lang="en-AU" sz="1400" dirty="0">
              <a:solidFill>
                <a:srgbClr val="002060"/>
              </a:solidFill>
            </a:endParaRPr>
          </a:p>
          <a:p>
            <a:pPr algn="l">
              <a:spcBef>
                <a:spcPts val="0"/>
              </a:spcBef>
              <a:buFont typeface="Arial" pitchFamily="34" charset="0"/>
              <a:buChar char="•"/>
            </a:pPr>
            <a:r>
              <a:rPr lang="en-AU" sz="2200" dirty="0" smtClean="0">
                <a:solidFill>
                  <a:srgbClr val="002060"/>
                </a:solidFill>
              </a:rPr>
              <a:t>      </a:t>
            </a:r>
            <a:r>
              <a:rPr lang="en-AU" sz="2200" b="1" dirty="0" smtClean="0">
                <a:solidFill>
                  <a:srgbClr val="002060"/>
                </a:solidFill>
              </a:rPr>
              <a:t>an </a:t>
            </a:r>
            <a:r>
              <a:rPr lang="en-AU" sz="2200" b="1" dirty="0">
                <a:solidFill>
                  <a:srgbClr val="002060"/>
                </a:solidFill>
              </a:rPr>
              <a:t>assertion of </a:t>
            </a:r>
            <a:r>
              <a:rPr lang="en-AU" sz="2200" b="1" dirty="0" smtClean="0">
                <a:solidFill>
                  <a:srgbClr val="002060"/>
                </a:solidFill>
              </a:rPr>
              <a:t>self </a:t>
            </a:r>
            <a:r>
              <a:rPr lang="en-AU" sz="2200" b="1" dirty="0">
                <a:solidFill>
                  <a:srgbClr val="002060"/>
                </a:solidFill>
              </a:rPr>
              <a:t>and control of one’s environment</a:t>
            </a:r>
          </a:p>
          <a:p>
            <a:pPr algn="l">
              <a:spcBef>
                <a:spcPts val="0"/>
              </a:spcBef>
            </a:pPr>
            <a:r>
              <a:rPr lang="en-AU" sz="2200" b="1" dirty="0" smtClean="0">
                <a:solidFill>
                  <a:srgbClr val="002060"/>
                </a:solidFill>
              </a:rPr>
              <a:t>       provides a </a:t>
            </a:r>
            <a:r>
              <a:rPr lang="en-AU" sz="2200" b="1" dirty="0">
                <a:solidFill>
                  <a:srgbClr val="002060"/>
                </a:solidFill>
              </a:rPr>
              <a:t>place of deep psychological </a:t>
            </a:r>
            <a:r>
              <a:rPr lang="en-AU" sz="2200" b="1" dirty="0" smtClean="0">
                <a:solidFill>
                  <a:srgbClr val="002060"/>
                </a:solidFill>
              </a:rPr>
              <a:t>refuge</a:t>
            </a:r>
            <a:r>
              <a:rPr lang="en-AU" sz="2200" dirty="0" smtClean="0">
                <a:solidFill>
                  <a:srgbClr val="002060"/>
                </a:solidFill>
              </a:rPr>
              <a:t>    </a:t>
            </a:r>
          </a:p>
          <a:p>
            <a:pPr algn="l">
              <a:spcBef>
                <a:spcPts val="0"/>
              </a:spcBef>
            </a:pPr>
            <a:r>
              <a:rPr lang="en-AU" sz="1400" dirty="0" smtClean="0">
                <a:solidFill>
                  <a:srgbClr val="002060"/>
                </a:solidFill>
              </a:rPr>
              <a:t>           Laura </a:t>
            </a:r>
            <a:r>
              <a:rPr lang="en-AU" sz="1400" dirty="0">
                <a:solidFill>
                  <a:srgbClr val="002060"/>
                </a:solidFill>
              </a:rPr>
              <a:t>S </a:t>
            </a:r>
            <a:r>
              <a:rPr lang="en-AU" sz="1400" dirty="0" err="1" smtClean="0">
                <a:solidFill>
                  <a:srgbClr val="002060"/>
                </a:solidFill>
              </a:rPr>
              <a:t>Underkuffler</a:t>
            </a:r>
            <a:r>
              <a:rPr lang="en-AU" sz="1400" dirty="0" smtClean="0">
                <a:solidFill>
                  <a:srgbClr val="002060"/>
                </a:solidFill>
              </a:rPr>
              <a:t> </a:t>
            </a:r>
            <a:r>
              <a:rPr lang="en-AU" sz="1400" i="1" dirty="0">
                <a:solidFill>
                  <a:srgbClr val="002060"/>
                </a:solidFill>
              </a:rPr>
              <a:t>The Idea of Property: Its </a:t>
            </a:r>
            <a:r>
              <a:rPr lang="en-AU" sz="1400" i="1" dirty="0" smtClean="0">
                <a:solidFill>
                  <a:srgbClr val="002060"/>
                </a:solidFill>
              </a:rPr>
              <a:t>Meaning and </a:t>
            </a:r>
            <a:r>
              <a:rPr lang="en-AU" sz="1400" i="1" dirty="0">
                <a:solidFill>
                  <a:srgbClr val="002060"/>
                </a:solidFill>
              </a:rPr>
              <a:t>Power </a:t>
            </a:r>
            <a:r>
              <a:rPr lang="en-AU" sz="1400" dirty="0">
                <a:solidFill>
                  <a:srgbClr val="002060"/>
                </a:solidFill>
              </a:rPr>
              <a:t>(2003</a:t>
            </a:r>
            <a:r>
              <a:rPr lang="en-AU" sz="1400" dirty="0" smtClean="0">
                <a:solidFill>
                  <a:srgbClr val="002060"/>
                </a:solidFill>
              </a:rPr>
              <a:t>)</a:t>
            </a:r>
          </a:p>
          <a:p>
            <a:pPr algn="l">
              <a:spcBef>
                <a:spcPts val="0"/>
              </a:spcBef>
            </a:pPr>
            <a:r>
              <a:rPr lang="en-AU" sz="1400" dirty="0" smtClean="0">
                <a:solidFill>
                  <a:srgbClr val="002060"/>
                </a:solidFill>
              </a:rPr>
              <a:t>             </a:t>
            </a:r>
          </a:p>
          <a:p>
            <a:pPr algn="l">
              <a:spcBef>
                <a:spcPts val="0"/>
              </a:spcBef>
              <a:buFont typeface="Arial" pitchFamily="34" charset="0"/>
              <a:buChar char="•"/>
            </a:pPr>
            <a:r>
              <a:rPr lang="en-AU" sz="2200" dirty="0">
                <a:solidFill>
                  <a:srgbClr val="002060"/>
                </a:solidFill>
              </a:rPr>
              <a:t>     </a:t>
            </a:r>
            <a:r>
              <a:rPr lang="en-AU" sz="2200" b="1" dirty="0">
                <a:solidFill>
                  <a:srgbClr val="002060"/>
                </a:solidFill>
              </a:rPr>
              <a:t>a spiritual link to land which gives a sense of identity   </a:t>
            </a:r>
          </a:p>
          <a:p>
            <a:pPr algn="l">
              <a:spcBef>
                <a:spcPts val="0"/>
              </a:spcBef>
            </a:pPr>
            <a:r>
              <a:rPr lang="en-AU" sz="1400" dirty="0">
                <a:solidFill>
                  <a:srgbClr val="002060"/>
                </a:solidFill>
              </a:rPr>
              <a:t>      </a:t>
            </a:r>
            <a:r>
              <a:rPr lang="en-AU" sz="1400" dirty="0" smtClean="0">
                <a:solidFill>
                  <a:srgbClr val="002060"/>
                </a:solidFill>
              </a:rPr>
              <a:t>    Aboriginal </a:t>
            </a:r>
            <a:r>
              <a:rPr lang="en-AU" sz="1400" dirty="0">
                <a:solidFill>
                  <a:srgbClr val="002060"/>
                </a:solidFill>
              </a:rPr>
              <a:t>Land Rights Commission, 2nd Report, April 1974 in </a:t>
            </a:r>
            <a:r>
              <a:rPr lang="en-AU" sz="1400" i="1" dirty="0">
                <a:solidFill>
                  <a:srgbClr val="002060"/>
                </a:solidFill>
              </a:rPr>
              <a:t>Northern Land Council v  </a:t>
            </a:r>
            <a:r>
              <a:rPr lang="en-AU" sz="1400" i="1" dirty="0" smtClean="0">
                <a:solidFill>
                  <a:srgbClr val="002060"/>
                </a:solidFill>
              </a:rPr>
              <a:t>  </a:t>
            </a:r>
          </a:p>
          <a:p>
            <a:pPr algn="l">
              <a:spcBef>
                <a:spcPts val="0"/>
              </a:spcBef>
            </a:pPr>
            <a:r>
              <a:rPr lang="en-AU" sz="1400" i="1" dirty="0">
                <a:solidFill>
                  <a:srgbClr val="002060"/>
                </a:solidFill>
              </a:rPr>
              <a:t> </a:t>
            </a:r>
            <a:r>
              <a:rPr lang="en-AU" sz="1400" i="1" dirty="0" smtClean="0">
                <a:solidFill>
                  <a:srgbClr val="002060"/>
                </a:solidFill>
              </a:rPr>
              <a:t>         Commissioner </a:t>
            </a:r>
            <a:r>
              <a:rPr lang="en-AU" sz="1400" i="1" dirty="0">
                <a:solidFill>
                  <a:srgbClr val="002060"/>
                </a:solidFill>
              </a:rPr>
              <a:t>of Taxes </a:t>
            </a:r>
            <a:r>
              <a:rPr lang="en-AU" sz="1400" dirty="0">
                <a:solidFill>
                  <a:srgbClr val="002060"/>
                </a:solidFill>
              </a:rPr>
              <a:t>[2001] NTSC 115</a:t>
            </a:r>
          </a:p>
          <a:p>
            <a:pPr marL="342900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AU" sz="2200" dirty="0">
              <a:solidFill>
                <a:srgbClr val="002060"/>
              </a:solidFill>
            </a:endParaRPr>
          </a:p>
          <a:p>
            <a:pPr algn="l">
              <a:spcBef>
                <a:spcPts val="0"/>
              </a:spcBef>
            </a:pPr>
            <a:endParaRPr lang="en-AU" sz="1400" dirty="0" smtClean="0">
              <a:solidFill>
                <a:srgbClr val="002060"/>
              </a:solidFill>
            </a:endParaRP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AU" sz="2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06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764703"/>
            <a:ext cx="7772400" cy="1080121"/>
          </a:xfrm>
        </p:spPr>
        <p:txBody>
          <a:bodyPr>
            <a:noAutofit/>
          </a:bodyPr>
          <a:lstStyle/>
          <a:p>
            <a:r>
              <a:rPr lang="en-AU" dirty="0" smtClean="0">
                <a:latin typeface="+mn-lt"/>
              </a:rPr>
              <a:t/>
            </a:r>
            <a:br>
              <a:rPr lang="en-AU" dirty="0" smtClean="0">
                <a:latin typeface="+mn-lt"/>
              </a:rPr>
            </a:br>
            <a:r>
              <a:rPr lang="en-AU" dirty="0" smtClean="0">
                <a:latin typeface="+mn-lt"/>
              </a:rPr>
              <a:t/>
            </a:r>
            <a:br>
              <a:rPr lang="en-AU" dirty="0" smtClean="0">
                <a:latin typeface="+mn-lt"/>
              </a:rPr>
            </a:br>
            <a:r>
              <a:rPr lang="en-AU" dirty="0">
                <a:latin typeface="+mn-lt"/>
              </a:rPr>
              <a:t/>
            </a:r>
            <a:br>
              <a:rPr lang="en-AU" dirty="0">
                <a:latin typeface="+mn-lt"/>
              </a:rPr>
            </a:br>
            <a:r>
              <a:rPr lang="en-AU" dirty="0" smtClean="0">
                <a:latin typeface="+mn-lt"/>
              </a:rPr>
              <a:t/>
            </a:r>
            <a:br>
              <a:rPr lang="en-AU" dirty="0" smtClean="0">
                <a:latin typeface="+mn-lt"/>
              </a:rPr>
            </a:br>
            <a:r>
              <a:rPr lang="en-AU" dirty="0">
                <a:latin typeface="+mn-lt"/>
              </a:rPr>
              <a:t/>
            </a:r>
            <a:br>
              <a:rPr lang="en-AU" dirty="0">
                <a:latin typeface="+mn-lt"/>
              </a:rPr>
            </a:br>
            <a:r>
              <a:rPr lang="en-AU" i="1" dirty="0" smtClean="0"/>
              <a:t>Progress </a:t>
            </a:r>
            <a:r>
              <a:rPr lang="en-AU" i="1" dirty="0"/>
              <a:t>and Poverty </a:t>
            </a:r>
            <a:r>
              <a:rPr lang="en-AU" dirty="0"/>
              <a:t>(1879)</a:t>
            </a:r>
            <a:br>
              <a:rPr lang="en-AU" dirty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>
                <a:latin typeface="+mn-lt"/>
              </a:rPr>
              <a:t/>
            </a:r>
            <a:br>
              <a:rPr lang="en-AU" dirty="0" smtClean="0">
                <a:latin typeface="+mn-lt"/>
              </a:rPr>
            </a:br>
            <a:r>
              <a:rPr lang="en-AU" dirty="0" smtClean="0">
                <a:latin typeface="+mn-lt"/>
              </a:rPr>
              <a:t/>
            </a:r>
            <a:br>
              <a:rPr lang="en-AU" dirty="0" smtClean="0">
                <a:latin typeface="+mn-lt"/>
              </a:rPr>
            </a:br>
            <a:r>
              <a:rPr lang="en-AU" dirty="0" smtClean="0">
                <a:latin typeface="+mn-lt"/>
              </a:rPr>
              <a:t/>
            </a:r>
            <a:br>
              <a:rPr lang="en-AU" dirty="0" smtClean="0">
                <a:latin typeface="+mn-lt"/>
              </a:rPr>
            </a:br>
            <a:endParaRPr lang="en-AU" dirty="0">
              <a:latin typeface="+mn-lt"/>
            </a:endParaRPr>
          </a:p>
        </p:txBody>
      </p:sp>
      <p:pic>
        <p:nvPicPr>
          <p:cNvPr id="1026" name="Picture 2" descr="C:\Users\Admin\AppData\Local\Microsoft\Windows\Temporary Internet Files\Content.IE5\0WVJ92E9\Henry_George_c1885_retouch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864" y="2132856"/>
            <a:ext cx="2432382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301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332657"/>
            <a:ext cx="7772400" cy="2304256"/>
          </a:xfrm>
        </p:spPr>
        <p:txBody>
          <a:bodyPr>
            <a:noAutofit/>
          </a:bodyPr>
          <a:lstStyle/>
          <a:p>
            <a:r>
              <a:rPr lang="en-AU" dirty="0" smtClean="0">
                <a:latin typeface="+mn-lt"/>
              </a:rPr>
              <a:t/>
            </a:r>
            <a:br>
              <a:rPr lang="en-AU" dirty="0" smtClean="0">
                <a:latin typeface="+mn-lt"/>
              </a:rPr>
            </a:br>
            <a:r>
              <a:rPr lang="en-AU" dirty="0" smtClean="0">
                <a:latin typeface="+mn-lt"/>
              </a:rPr>
              <a:t/>
            </a:r>
            <a:br>
              <a:rPr lang="en-AU" dirty="0" smtClean="0">
                <a:latin typeface="+mn-lt"/>
              </a:rPr>
            </a:br>
            <a:r>
              <a:rPr lang="en-AU" dirty="0">
                <a:latin typeface="+mn-lt"/>
              </a:rPr>
              <a:t/>
            </a:r>
            <a:br>
              <a:rPr lang="en-AU" dirty="0">
                <a:latin typeface="+mn-lt"/>
              </a:rPr>
            </a:br>
            <a:r>
              <a:rPr lang="en-AU" dirty="0" smtClean="0">
                <a:latin typeface="+mn-lt"/>
              </a:rPr>
              <a:t/>
            </a:r>
            <a:br>
              <a:rPr lang="en-AU" dirty="0" smtClean="0">
                <a:latin typeface="+mn-lt"/>
              </a:rPr>
            </a:br>
            <a:endParaRPr lang="en-AU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2204864"/>
            <a:ext cx="7200800" cy="3600400"/>
          </a:xfrm>
        </p:spPr>
        <p:txBody>
          <a:bodyPr>
            <a:normAutofit/>
          </a:bodyPr>
          <a:lstStyle/>
          <a:p>
            <a:pPr algn="l"/>
            <a:r>
              <a:rPr lang="en-AU" sz="2600" b="1" dirty="0" smtClean="0">
                <a:solidFill>
                  <a:srgbClr val="002060"/>
                </a:solidFill>
              </a:rPr>
              <a:t>Absolute </a:t>
            </a:r>
            <a:r>
              <a:rPr lang="en-AU" sz="2600" b="1" dirty="0">
                <a:solidFill>
                  <a:srgbClr val="002060"/>
                </a:solidFill>
              </a:rPr>
              <a:t>ownership </a:t>
            </a:r>
            <a:r>
              <a:rPr lang="en-AU" sz="2600" b="1" dirty="0" smtClean="0">
                <a:solidFill>
                  <a:srgbClr val="002060"/>
                </a:solidFill>
              </a:rPr>
              <a:t>refers </a:t>
            </a:r>
            <a:r>
              <a:rPr lang="en-AU" sz="2600" b="1" dirty="0">
                <a:solidFill>
                  <a:srgbClr val="002060"/>
                </a:solidFill>
              </a:rPr>
              <a:t>“only to what a man acquired as the reward of his own </a:t>
            </a:r>
            <a:r>
              <a:rPr lang="en-AU" sz="2600" b="1" dirty="0" smtClean="0">
                <a:solidFill>
                  <a:srgbClr val="002060"/>
                </a:solidFill>
              </a:rPr>
              <a:t>exertions, </a:t>
            </a:r>
            <a:r>
              <a:rPr lang="en-AU" sz="2600" b="1" dirty="0">
                <a:solidFill>
                  <a:srgbClr val="002060"/>
                </a:solidFill>
              </a:rPr>
              <a:t>but certainly not the ownership of land” </a:t>
            </a:r>
          </a:p>
          <a:p>
            <a:pPr algn="l"/>
            <a:r>
              <a:rPr lang="en-AU" sz="1400" dirty="0" smtClean="0">
                <a:solidFill>
                  <a:srgbClr val="002060"/>
                </a:solidFill>
              </a:rPr>
              <a:t>Henry George “</a:t>
            </a:r>
            <a:r>
              <a:rPr lang="en-AU" sz="1400" dirty="0">
                <a:solidFill>
                  <a:srgbClr val="002060"/>
                </a:solidFill>
              </a:rPr>
              <a:t>The land for the people” </a:t>
            </a:r>
            <a:r>
              <a:rPr lang="en-AU" sz="1400" dirty="0" smtClean="0">
                <a:solidFill>
                  <a:srgbClr val="002060"/>
                </a:solidFill>
              </a:rPr>
              <a:t>lecture at </a:t>
            </a:r>
            <a:r>
              <a:rPr lang="en-AU" sz="1400" dirty="0">
                <a:solidFill>
                  <a:srgbClr val="002060"/>
                </a:solidFill>
              </a:rPr>
              <a:t>Geelong Exhibition </a:t>
            </a:r>
            <a:r>
              <a:rPr lang="en-AU" sz="1400" dirty="0" smtClean="0">
                <a:solidFill>
                  <a:srgbClr val="002060"/>
                </a:solidFill>
              </a:rPr>
              <a:t>Theatre 5 </a:t>
            </a:r>
            <a:r>
              <a:rPr lang="en-AU" sz="1400" dirty="0">
                <a:solidFill>
                  <a:srgbClr val="002060"/>
                </a:solidFill>
              </a:rPr>
              <a:t>April </a:t>
            </a:r>
            <a:r>
              <a:rPr lang="en-AU" sz="1400" dirty="0" smtClean="0">
                <a:solidFill>
                  <a:srgbClr val="002060"/>
                </a:solidFill>
              </a:rPr>
              <a:t>1890 reported in </a:t>
            </a:r>
            <a:r>
              <a:rPr lang="en-AU" sz="1400" i="1" dirty="0">
                <a:solidFill>
                  <a:srgbClr val="002060"/>
                </a:solidFill>
              </a:rPr>
              <a:t>Geelong Advertiser </a:t>
            </a:r>
            <a:r>
              <a:rPr lang="en-AU" sz="1400" dirty="0">
                <a:solidFill>
                  <a:srgbClr val="002060"/>
                </a:solidFill>
              </a:rPr>
              <a:t>7 April 1890 </a:t>
            </a:r>
            <a:r>
              <a:rPr lang="en-AU" sz="1400" dirty="0" smtClean="0">
                <a:solidFill>
                  <a:srgbClr val="002060"/>
                </a:solidFill>
              </a:rPr>
              <a:t>and noted in John Pullen </a:t>
            </a:r>
            <a:r>
              <a:rPr lang="en-AU" sz="1400" i="1" dirty="0" smtClean="0">
                <a:solidFill>
                  <a:srgbClr val="002060"/>
                </a:solidFill>
              </a:rPr>
              <a:t>Natures Gifts </a:t>
            </a:r>
            <a:r>
              <a:rPr lang="en-AU" sz="1400" dirty="0" smtClean="0">
                <a:solidFill>
                  <a:srgbClr val="002060"/>
                </a:solidFill>
              </a:rPr>
              <a:t>(2014) </a:t>
            </a:r>
            <a:endParaRPr lang="en-AU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64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32656"/>
            <a:ext cx="4680519" cy="5274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ubtitle 2"/>
          <p:cNvSpPr txBox="1">
            <a:spLocks/>
          </p:cNvSpPr>
          <p:nvPr/>
        </p:nvSpPr>
        <p:spPr>
          <a:xfrm>
            <a:off x="1413545" y="5517232"/>
            <a:ext cx="6400800" cy="530144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AU" sz="2800" dirty="0" smtClean="0"/>
          </a:p>
          <a:p>
            <a:pPr marL="0" indent="0">
              <a:buNone/>
            </a:pPr>
            <a:r>
              <a:rPr lang="en-AU" sz="4300" dirty="0" smtClean="0">
                <a:solidFill>
                  <a:schemeClr val="tx2"/>
                </a:solidFill>
              </a:rPr>
              <a:t>Part of Cornell University course announcement flyer “Community and changing Property Institutions” Professor Charles Geisler (Autumn 1991) </a:t>
            </a:r>
          </a:p>
          <a:p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320323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899592" y="692696"/>
            <a:ext cx="7781042" cy="1296144"/>
          </a:xfrm>
        </p:spPr>
        <p:txBody>
          <a:bodyPr>
            <a:normAutofit/>
          </a:bodyPr>
          <a:lstStyle/>
          <a:p>
            <a:r>
              <a:rPr lang="en-AU" dirty="0" smtClean="0"/>
              <a:t>Community Land Trust (“CLT”) </a:t>
            </a:r>
            <a:r>
              <a:rPr lang="en-AU" i="1" dirty="0" smtClean="0"/>
              <a:t/>
            </a:r>
            <a:br>
              <a:rPr lang="en-AU" i="1" dirty="0" smtClean="0"/>
            </a:br>
            <a:endParaRPr lang="en-AU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9632" y="1700808"/>
            <a:ext cx="7344816" cy="4104456"/>
          </a:xfrm>
        </p:spPr>
        <p:txBody>
          <a:bodyPr>
            <a:noAutofit/>
          </a:bodyPr>
          <a:lstStyle/>
          <a:p>
            <a:pPr algn="l"/>
            <a:endParaRPr lang="en-AU" sz="2600" dirty="0" smtClean="0">
              <a:solidFill>
                <a:srgbClr val="002060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AU" sz="2600" b="1" dirty="0" smtClean="0">
                <a:solidFill>
                  <a:srgbClr val="002060"/>
                </a:solidFill>
              </a:rPr>
              <a:t>not </a:t>
            </a:r>
            <a:r>
              <a:rPr lang="en-AU" sz="2600" b="1" dirty="0">
                <a:solidFill>
                  <a:srgbClr val="002060"/>
                </a:solidFill>
              </a:rPr>
              <a:t>for profit housing </a:t>
            </a:r>
            <a:r>
              <a:rPr lang="en-AU" sz="2600" b="1" dirty="0" smtClean="0">
                <a:solidFill>
                  <a:srgbClr val="002060"/>
                </a:solidFill>
              </a:rPr>
              <a:t>body </a:t>
            </a:r>
            <a:r>
              <a:rPr lang="en-AU" sz="2600" b="1" dirty="0">
                <a:solidFill>
                  <a:srgbClr val="002060"/>
                </a:solidFill>
              </a:rPr>
              <a:t>established to: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AU" sz="2200" b="1" dirty="0">
                <a:solidFill>
                  <a:srgbClr val="002060"/>
                </a:solidFill>
              </a:rPr>
              <a:t>hold land in perpetuity </a:t>
            </a:r>
            <a:r>
              <a:rPr lang="en-AU" sz="2200" b="1" dirty="0" smtClean="0">
                <a:solidFill>
                  <a:srgbClr val="002060"/>
                </a:solidFill>
              </a:rPr>
              <a:t>and lease to low </a:t>
            </a:r>
            <a:r>
              <a:rPr lang="en-AU" sz="2200" b="1" dirty="0">
                <a:solidFill>
                  <a:srgbClr val="002060"/>
                </a:solidFill>
              </a:rPr>
              <a:t>and moderate income families</a:t>
            </a:r>
            <a:r>
              <a:rPr lang="en-AU" sz="2200" b="1" dirty="0" smtClean="0">
                <a:solidFill>
                  <a:srgbClr val="002060"/>
                </a:solidFill>
              </a:rPr>
              <a:t> </a:t>
            </a:r>
            <a:endParaRPr lang="en-AU" sz="2200" b="1" dirty="0">
              <a:solidFill>
                <a:srgbClr val="002060"/>
              </a:solidFill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AU" sz="2200" b="1" dirty="0" smtClean="0">
                <a:solidFill>
                  <a:srgbClr val="002060"/>
                </a:solidFill>
              </a:rPr>
              <a:t>transfer </a:t>
            </a:r>
            <a:r>
              <a:rPr lang="en-AU" sz="2200" b="1" dirty="0">
                <a:solidFill>
                  <a:srgbClr val="002060"/>
                </a:solidFill>
              </a:rPr>
              <a:t>ownership of improvements to lessees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AU" sz="2200" b="1" dirty="0">
                <a:solidFill>
                  <a:srgbClr val="002060"/>
                </a:solidFill>
              </a:rPr>
              <a:t>s</a:t>
            </a:r>
            <a:r>
              <a:rPr lang="en-AU" sz="2200" b="1" dirty="0" smtClean="0">
                <a:solidFill>
                  <a:srgbClr val="002060"/>
                </a:solidFill>
              </a:rPr>
              <a:t>et a price formula to minimise capital gain – this ensures improvements are affordable to next lessee</a:t>
            </a:r>
          </a:p>
          <a:p>
            <a:pPr algn="l"/>
            <a:endParaRPr lang="en-AU" sz="2600" dirty="0" smtClean="0">
              <a:solidFill>
                <a:srgbClr val="002060"/>
              </a:solidFill>
            </a:endParaRPr>
          </a:p>
          <a:p>
            <a:pPr algn="l"/>
            <a:r>
              <a:rPr lang="en-AU" sz="1400" dirty="0" smtClean="0">
                <a:solidFill>
                  <a:srgbClr val="002060"/>
                </a:solidFill>
              </a:rPr>
              <a:t>Adapted from section 233 </a:t>
            </a:r>
            <a:r>
              <a:rPr lang="en-AU" sz="1400" i="1" dirty="0" smtClean="0">
                <a:solidFill>
                  <a:srgbClr val="002060"/>
                </a:solidFill>
              </a:rPr>
              <a:t>Cranston-Gonzales National Affordable Housing Act </a:t>
            </a:r>
            <a:r>
              <a:rPr lang="en-AU" sz="1400" dirty="0" smtClean="0">
                <a:solidFill>
                  <a:srgbClr val="002060"/>
                </a:solidFill>
              </a:rPr>
              <a:t>(42 U.S.C 12773) </a:t>
            </a:r>
            <a:endParaRPr lang="en-AU" sz="1400" dirty="0">
              <a:solidFill>
                <a:srgbClr val="002060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971600" y="2204864"/>
            <a:ext cx="7200800" cy="3600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AU" sz="7200" b="1" dirty="0" smtClean="0">
              <a:solidFill>
                <a:srgbClr val="002060"/>
              </a:solidFill>
            </a:endParaRPr>
          </a:p>
          <a:p>
            <a:pPr algn="l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3344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899592" y="692696"/>
            <a:ext cx="7781042" cy="1440160"/>
          </a:xfrm>
        </p:spPr>
        <p:txBody>
          <a:bodyPr>
            <a:normAutofit fontScale="90000"/>
          </a:bodyPr>
          <a:lstStyle/>
          <a:p>
            <a:r>
              <a:rPr lang="en-AU" i="1" dirty="0" err="1" smtClean="0"/>
              <a:t>Hallen</a:t>
            </a:r>
            <a:r>
              <a:rPr lang="en-AU" i="1" dirty="0" smtClean="0"/>
              <a:t> v </a:t>
            </a:r>
            <a:r>
              <a:rPr lang="en-AU" i="1" dirty="0" err="1" smtClean="0"/>
              <a:t>Runder</a:t>
            </a:r>
            <a:r>
              <a:rPr lang="en-AU" b="1" dirty="0" smtClean="0"/>
              <a:t> </a:t>
            </a:r>
            <a:br>
              <a:rPr lang="en-AU" b="1" dirty="0" smtClean="0"/>
            </a:br>
            <a:r>
              <a:rPr lang="en-US" sz="3100" dirty="0" smtClean="0"/>
              <a:t>(</a:t>
            </a:r>
            <a:r>
              <a:rPr lang="en-US" sz="3100" dirty="0"/>
              <a:t>1834) </a:t>
            </a:r>
            <a:r>
              <a:rPr lang="en-US" sz="3100" dirty="0" smtClean="0"/>
              <a:t>(</a:t>
            </a:r>
            <a:r>
              <a:rPr lang="en-US" sz="3100" dirty="0"/>
              <a:t>149 ER 1080) </a:t>
            </a:r>
            <a:r>
              <a:rPr lang="en-AU" dirty="0" smtClean="0"/>
              <a:t/>
            </a:r>
            <a:br>
              <a:rPr lang="en-AU" dirty="0" smtClean="0"/>
            </a:br>
            <a:endParaRPr lang="en-AU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2420888"/>
            <a:ext cx="7344816" cy="3217912"/>
          </a:xfrm>
        </p:spPr>
        <p:txBody>
          <a:bodyPr>
            <a:no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AU" sz="2800" b="1" dirty="0" smtClean="0">
                <a:solidFill>
                  <a:schemeClr val="tx2"/>
                </a:solidFill>
              </a:rPr>
              <a:t>Landlord agrees to pay tenant for fixtures at price set by independent valuation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AU" sz="2800" b="1" dirty="0">
                <a:solidFill>
                  <a:schemeClr val="tx2"/>
                </a:solidFill>
              </a:rPr>
              <a:t>Court </a:t>
            </a:r>
            <a:r>
              <a:rPr lang="en-AU" sz="2800" b="1" dirty="0" smtClean="0">
                <a:solidFill>
                  <a:schemeClr val="tx2"/>
                </a:solidFill>
              </a:rPr>
              <a:t>says the </a:t>
            </a:r>
            <a:r>
              <a:rPr lang="en-AU" sz="2800" b="1" dirty="0">
                <a:solidFill>
                  <a:schemeClr val="tx2"/>
                </a:solidFill>
              </a:rPr>
              <a:t>price </a:t>
            </a:r>
            <a:r>
              <a:rPr lang="en-AU" sz="2800" b="1" dirty="0" smtClean="0">
                <a:solidFill>
                  <a:schemeClr val="tx2"/>
                </a:solidFill>
              </a:rPr>
              <a:t>paid: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AU" sz="2400" b="1" dirty="0" smtClean="0">
                <a:solidFill>
                  <a:schemeClr val="tx2"/>
                </a:solidFill>
              </a:rPr>
              <a:t>is not for a “sale of goods” or for a “transfer of an interest in land”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AU" sz="2400" b="1" dirty="0" smtClean="0">
                <a:solidFill>
                  <a:schemeClr val="tx2"/>
                </a:solidFill>
              </a:rPr>
              <a:t>is </a:t>
            </a:r>
            <a:r>
              <a:rPr lang="en-AU" sz="2400" b="1" dirty="0">
                <a:solidFill>
                  <a:schemeClr val="tx2"/>
                </a:solidFill>
              </a:rPr>
              <a:t>“compensation” </a:t>
            </a:r>
            <a:r>
              <a:rPr lang="en-AU" sz="2400" b="1" dirty="0" smtClean="0">
                <a:solidFill>
                  <a:schemeClr val="tx2"/>
                </a:solidFill>
              </a:rPr>
              <a:t>to the </a:t>
            </a:r>
            <a:r>
              <a:rPr lang="en-AU" sz="2400" b="1" dirty="0">
                <a:solidFill>
                  <a:schemeClr val="tx2"/>
                </a:solidFill>
              </a:rPr>
              <a:t>tenant </a:t>
            </a:r>
            <a:r>
              <a:rPr lang="en-AU" sz="2400" b="1" dirty="0" smtClean="0">
                <a:solidFill>
                  <a:schemeClr val="tx2"/>
                </a:solidFill>
              </a:rPr>
              <a:t>for waiving their right </a:t>
            </a:r>
            <a:r>
              <a:rPr lang="en-AU" sz="2400" b="1" dirty="0">
                <a:solidFill>
                  <a:schemeClr val="tx2"/>
                </a:solidFill>
              </a:rPr>
              <a:t>to remove fixtures</a:t>
            </a:r>
            <a:endParaRPr lang="en-AU" sz="2400" b="1" dirty="0" smtClean="0">
              <a:solidFill>
                <a:schemeClr val="tx2"/>
              </a:solidFill>
            </a:endParaRPr>
          </a:p>
          <a:p>
            <a:pPr algn="l"/>
            <a:endParaRPr lang="en-AU" sz="2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92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755576" y="404664"/>
            <a:ext cx="7772400" cy="1635093"/>
          </a:xfrm>
        </p:spPr>
        <p:txBody>
          <a:bodyPr>
            <a:noAutofit/>
          </a:bodyPr>
          <a:lstStyle/>
          <a:p>
            <a:r>
              <a:rPr lang="en-AU" sz="4000" i="1" dirty="0"/>
              <a:t>Inwards v Baker </a:t>
            </a:r>
            <a:r>
              <a:rPr lang="en-AU" sz="4000" i="1" dirty="0" smtClean="0"/>
              <a:t/>
            </a:r>
            <a:br>
              <a:rPr lang="en-AU" sz="4000" i="1" dirty="0" smtClean="0"/>
            </a:br>
            <a:r>
              <a:rPr lang="en-AU" sz="2800" dirty="0" smtClean="0"/>
              <a:t>[1965] </a:t>
            </a:r>
            <a:r>
              <a:rPr lang="en-AU" sz="2800" dirty="0"/>
              <a:t>1 All ER 446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060848"/>
            <a:ext cx="6656784" cy="3797044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AU" sz="2800" b="1" dirty="0" smtClean="0">
                <a:solidFill>
                  <a:schemeClr val="tx2"/>
                </a:solidFill>
              </a:rPr>
              <a:t>Father says son can build bungalow</a:t>
            </a:r>
            <a:endParaRPr lang="en-AU" sz="2800" b="1" dirty="0">
              <a:solidFill>
                <a:schemeClr val="tx2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AU" sz="2800" b="1" dirty="0">
                <a:solidFill>
                  <a:schemeClr val="tx2"/>
                </a:solidFill>
              </a:rPr>
              <a:t>Father dies and estate seeks </a:t>
            </a:r>
            <a:r>
              <a:rPr lang="en-AU" sz="2800" b="1" dirty="0" smtClean="0">
                <a:solidFill>
                  <a:schemeClr val="tx2"/>
                </a:solidFill>
              </a:rPr>
              <a:t>son’s eviction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AU" sz="2800" b="1" dirty="0" smtClean="0">
                <a:solidFill>
                  <a:schemeClr val="tx2"/>
                </a:solidFill>
              </a:rPr>
              <a:t>Court says: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AU" sz="2400" b="1" dirty="0" smtClean="0">
                <a:solidFill>
                  <a:schemeClr val="tx2"/>
                </a:solidFill>
              </a:rPr>
              <a:t>Son expended effort on land based on promise of tenure (“estoppel”)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AU" sz="2400" b="1" dirty="0" smtClean="0">
                <a:solidFill>
                  <a:schemeClr val="tx2"/>
                </a:solidFill>
              </a:rPr>
              <a:t>Son entitled to remain </a:t>
            </a:r>
            <a:r>
              <a:rPr lang="en-AU" sz="2400" b="1" smtClean="0">
                <a:solidFill>
                  <a:schemeClr val="tx2"/>
                </a:solidFill>
              </a:rPr>
              <a:t>in the </a:t>
            </a:r>
            <a:r>
              <a:rPr lang="en-AU" sz="2400" b="1" dirty="0" smtClean="0">
                <a:solidFill>
                  <a:schemeClr val="tx2"/>
                </a:solidFill>
              </a:rPr>
              <a:t>bungalow on land owned by estate </a:t>
            </a:r>
            <a:endParaRPr lang="en-AU" sz="2400" b="1" dirty="0">
              <a:solidFill>
                <a:schemeClr val="tx2"/>
              </a:solidFill>
            </a:endParaRPr>
          </a:p>
          <a:p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307261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2617</TotalTime>
  <Words>760</Words>
  <Application>Microsoft Office PowerPoint</Application>
  <PresentationFormat>On-screen Show (4:3)</PresentationFormat>
  <Paragraphs>87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Office Theme</vt:lpstr>
      <vt:lpstr>Custom Design</vt:lpstr>
      <vt:lpstr>Homelessness, property rights and charitable housing: a personal journey  </vt:lpstr>
      <vt:lpstr>   The Agreement   </vt:lpstr>
      <vt:lpstr>Benefits from property </vt:lpstr>
      <vt:lpstr>     Progress and Poverty (1879)     </vt:lpstr>
      <vt:lpstr>    </vt:lpstr>
      <vt:lpstr>PowerPoint Presentation</vt:lpstr>
      <vt:lpstr>Community Land Trust (“CLT”)  </vt:lpstr>
      <vt:lpstr>Hallen v Runder  (1834) (149 ER 1080)  </vt:lpstr>
      <vt:lpstr>Inwards v Baker  [1965] 1 All ER 446 </vt:lpstr>
      <vt:lpstr>State of Victoria v Tymbook Pty Ltd [2007] VSC 140  </vt:lpstr>
      <vt:lpstr>draft CLT agreement  clause 7 </vt:lpstr>
      <vt:lpstr>PowerPoint Presentation</vt:lpstr>
      <vt:lpstr>Residential Tenancies Act 1997 (Vic) </vt:lpstr>
      <vt:lpstr>A CLT prescribed form long term tenancy agreement? </vt:lpstr>
      <vt:lpstr>Thankyou for coming to this presentation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Derek</dc:creator>
  <cp:lastModifiedBy>Admin</cp:lastModifiedBy>
  <cp:revision>226</cp:revision>
  <dcterms:created xsi:type="dcterms:W3CDTF">2009-11-11T09:38:07Z</dcterms:created>
  <dcterms:modified xsi:type="dcterms:W3CDTF">2019-01-30T10:33:20Z</dcterms:modified>
</cp:coreProperties>
</file>